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325" r:id="rId4"/>
    <p:sldId id="326" r:id="rId5"/>
    <p:sldId id="327" r:id="rId6"/>
    <p:sldId id="337" r:id="rId7"/>
    <p:sldId id="338" r:id="rId8"/>
    <p:sldId id="339" r:id="rId9"/>
    <p:sldId id="340" r:id="rId10"/>
    <p:sldId id="341" r:id="rId11"/>
    <p:sldId id="31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 1" initials="Rem" lastIdx="18" clrIdx="0"/>
  <p:cmAuthor id="1" name="Andrea Caccia" initials="AC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E517"/>
    <a:srgbClr val="9AFC9C"/>
    <a:srgbClr val="79F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4" autoAdjust="0"/>
    <p:restoredTop sz="94660" autoAdjust="0"/>
  </p:normalViewPr>
  <p:slideViewPr>
    <p:cSldViewPr>
      <p:cViewPr>
        <p:scale>
          <a:sx n="90" d="100"/>
          <a:sy n="90" d="100"/>
        </p:scale>
        <p:origin x="16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88DD1-6E58-CC43-BEF7-63E70205FDDC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CDBBB-3551-E54B-91E6-C3A5B4836DA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5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830416"/>
            <a:ext cx="6400800" cy="910952"/>
          </a:xfrm>
        </p:spPr>
        <p:txBody>
          <a:bodyPr/>
          <a:lstStyle>
            <a:lvl1pPr marL="342900" marR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8" y="260648"/>
            <a:ext cx="192021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29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47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336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298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078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06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7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114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925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184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71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971600" y="188640"/>
            <a:ext cx="8172400" cy="79208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nl-NL" sz="3600" b="1" dirty="0" smtClean="0">
                <a:solidFill>
                  <a:schemeClr val="tx2"/>
                </a:solidFill>
              </a:rPr>
              <a:t>Titolo diapositiva</a:t>
            </a:r>
            <a:endParaRPr lang="nl-NL" sz="3600" b="1" dirty="0">
              <a:solidFill>
                <a:schemeClr val="tx2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 userDrawn="1">
            <p:ph idx="1" hasCustomPrompt="1"/>
          </p:nvPr>
        </p:nvSpPr>
        <p:spPr>
          <a:xfrm>
            <a:off x="72008" y="1412776"/>
            <a:ext cx="8892480" cy="3672408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it-IT" sz="2000" dirty="0" smtClean="0">
                <a:solidFill>
                  <a:schemeClr val="tx2"/>
                </a:solidFill>
              </a:rPr>
              <a:t>Punto elenco</a:t>
            </a:r>
            <a:endParaRPr lang="it-IT" sz="2000" i="1" dirty="0" smtClean="0">
              <a:solidFill>
                <a:schemeClr val="tx2"/>
              </a:solidFill>
            </a:endParaRPr>
          </a:p>
          <a:p>
            <a:endParaRPr lang="nl-NL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78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878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470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33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0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1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92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1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71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8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5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5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tandards.cen.eu/dyn/www/f?p=204:7:0::::FSP_ORG_ID:1883209&amp;cs=1E81C9C833655EEDC7010C8D0A2FB786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c.europa.eu/docsroom/documents/25521?locale=en" TargetMode="External"/><Relationship Id="rId3" Type="http://schemas.openxmlformats.org/officeDocument/2006/relationships/hyperlink" Target="http://eur-lex.europa.eu/legal-content/EN/TXT/?uri=CELEX:32017D187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3408" y="2708920"/>
            <a:ext cx="91005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chemeClr val="tx2"/>
                </a:solidFill>
              </a:rPr>
              <a:t>E-</a:t>
            </a:r>
            <a:r>
              <a:rPr lang="nl-NL" dirty="0" err="1">
                <a:solidFill>
                  <a:schemeClr val="tx2"/>
                </a:solidFill>
              </a:rPr>
              <a:t>invoicing</a:t>
            </a:r>
            <a:r>
              <a:rPr lang="nl-NL" dirty="0">
                <a:solidFill>
                  <a:schemeClr val="tx2"/>
                </a:solidFill>
              </a:rPr>
              <a:t> </a:t>
            </a:r>
            <a:r>
              <a:rPr lang="nl-NL" dirty="0" smtClean="0">
                <a:solidFill>
                  <a:schemeClr val="tx2"/>
                </a:solidFill>
              </a:rPr>
              <a:t>Training conference</a:t>
            </a:r>
            <a:endParaRPr lang="nl-NL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err="1">
                <a:solidFill>
                  <a:schemeClr val="tx2"/>
                </a:solidFill>
              </a:rPr>
              <a:t>Towards</a:t>
            </a:r>
            <a:r>
              <a:rPr lang="nl-NL" dirty="0">
                <a:solidFill>
                  <a:schemeClr val="tx2"/>
                </a:solidFill>
              </a:rPr>
              <a:t> </a:t>
            </a:r>
            <a:r>
              <a:rPr lang="nl-NL" dirty="0" err="1">
                <a:solidFill>
                  <a:schemeClr val="tx2"/>
                </a:solidFill>
              </a:rPr>
              <a:t>electronic</a:t>
            </a:r>
            <a:r>
              <a:rPr lang="nl-NL" dirty="0">
                <a:solidFill>
                  <a:schemeClr val="tx2"/>
                </a:solidFill>
              </a:rPr>
              <a:t> </a:t>
            </a:r>
            <a:r>
              <a:rPr lang="nl-NL" dirty="0" err="1">
                <a:solidFill>
                  <a:schemeClr val="tx2"/>
                </a:solidFill>
              </a:rPr>
              <a:t>invoicing</a:t>
            </a:r>
            <a:r>
              <a:rPr lang="nl-NL" dirty="0">
                <a:solidFill>
                  <a:schemeClr val="tx2"/>
                </a:solidFill>
              </a:rPr>
              <a:t> in 2020: </a:t>
            </a:r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a </a:t>
            </a:r>
            <a:r>
              <a:rPr lang="nl-NL" dirty="0">
                <a:solidFill>
                  <a:schemeClr val="tx2"/>
                </a:solidFill>
              </a:rPr>
              <a:t>short </a:t>
            </a:r>
            <a:r>
              <a:rPr lang="nl-NL" dirty="0" err="1">
                <a:solidFill>
                  <a:schemeClr val="tx2"/>
                </a:solidFill>
              </a:rPr>
              <a:t>introduction</a:t>
            </a:r>
            <a:r>
              <a:rPr lang="nl-NL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>
          <a:xfrm>
            <a:off x="43408" y="5229200"/>
            <a:ext cx="6904856" cy="144016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Nicosia - October 30, 2017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Andrea Caccia, CEN/TC 434 chair</a:t>
            </a:r>
          </a:p>
          <a:p>
            <a:pPr algn="ctr"/>
            <a:endParaRPr lang="en-GB" dirty="0" smtClean="0">
              <a:solidFill>
                <a:srgbClr val="002060"/>
              </a:solidFill>
            </a:endParaRPr>
          </a:p>
          <a:p>
            <a:pPr algn="ctr"/>
            <a:r>
              <a:rPr lang="en-GB" sz="1500" dirty="0" smtClean="0">
                <a:solidFill>
                  <a:srgbClr val="002060"/>
                </a:solidFill>
              </a:rPr>
              <a:t>This presentation expresses the position of the above mentioned presenter. Not of CEN.</a:t>
            </a:r>
            <a:endParaRPr lang="en-GB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9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Questions?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err="1" smtClean="0">
                <a:solidFill>
                  <a:schemeClr val="tx2"/>
                </a:solidFill>
              </a:rPr>
              <a:t>eInvoicing</a:t>
            </a:r>
            <a:r>
              <a:rPr lang="en-GB" sz="4000" b="1" dirty="0" smtClean="0">
                <a:solidFill>
                  <a:schemeClr val="tx2"/>
                </a:solidFill>
              </a:rPr>
              <a:t> in EU: some background 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84176"/>
            <a:ext cx="8892480" cy="427707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2"/>
                </a:solidFill>
              </a:rPr>
              <a:t>EC Communication COM(2010) 712 final - 2010.12.02: “</a:t>
            </a:r>
            <a:r>
              <a:rPr lang="en-US" sz="3200" i="1" dirty="0" smtClean="0">
                <a:solidFill>
                  <a:schemeClr val="tx2"/>
                </a:solidFill>
              </a:rPr>
              <a:t>Reaping the benefits of electronic invoicing for Europe</a:t>
            </a:r>
            <a:r>
              <a:rPr lang="en-US" sz="3200" dirty="0" smtClean="0">
                <a:solidFill>
                  <a:schemeClr val="tx2"/>
                </a:solidFill>
              </a:rPr>
              <a:t>”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EUR 240 billions savings in 6 years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e-invoicing predominant method by 2020 in EU</a:t>
            </a: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tx2"/>
                </a:solidFill>
              </a:rPr>
              <a:t>The European Parliament called for making e-invoicing compulsory in public procurement by 2016 in a resolution adopted in April 2012</a:t>
            </a:r>
          </a:p>
        </p:txBody>
      </p:sp>
    </p:spTree>
    <p:extLst>
      <p:ext uri="{BB962C8B-B14F-4D97-AF65-F5344CB8AC3E}">
        <p14:creationId xmlns:p14="http://schemas.microsoft.com/office/powerpoint/2010/main" val="2636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84176"/>
            <a:ext cx="6624736" cy="492514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The European Multi-Stakeholder Forum on electronic Invoicing (</a:t>
            </a:r>
            <a:r>
              <a:rPr lang="en-US" sz="3000" dirty="0" smtClean="0">
                <a:solidFill>
                  <a:srgbClr val="FF0000"/>
                </a:solidFill>
              </a:rPr>
              <a:t>EMSFEI</a:t>
            </a:r>
            <a:r>
              <a:rPr lang="en-US" sz="3000" dirty="0" smtClean="0">
                <a:solidFill>
                  <a:schemeClr val="tx2"/>
                </a:solidFill>
              </a:rPr>
              <a:t>) unanimously adopted on Oct 2013</a:t>
            </a:r>
            <a:r>
              <a:rPr lang="en-US" sz="3000" dirty="0">
                <a:solidFill>
                  <a:schemeClr val="tx2"/>
                </a:solidFill>
              </a:rPr>
              <a:t> </a:t>
            </a:r>
            <a:r>
              <a:rPr lang="en-US" sz="3000" dirty="0" smtClean="0">
                <a:solidFill>
                  <a:schemeClr val="tx2"/>
                </a:solidFill>
              </a:rPr>
              <a:t>a</a:t>
            </a:r>
          </a:p>
          <a:p>
            <a:pPr marL="676275" lvl="1" indent="0">
              <a:buClr>
                <a:srgbClr val="FFC000"/>
              </a:buClr>
              <a:buNone/>
            </a:pPr>
            <a:r>
              <a:rPr lang="en-US" sz="3000" i="1" dirty="0" smtClean="0">
                <a:solidFill>
                  <a:schemeClr val="tx2"/>
                </a:solidFill>
              </a:rPr>
              <a:t>"</a:t>
            </a:r>
            <a:r>
              <a:rPr lang="en-GB" sz="3000" i="1" dirty="0" smtClean="0">
                <a:solidFill>
                  <a:schemeClr val="tx2"/>
                </a:solidFill>
              </a:rPr>
              <a:t>Recommendation on the use of a Semantic Data Model to support Interoperability for Electronic Invoicing"</a:t>
            </a:r>
            <a:endParaRPr lang="en-US" sz="3000" i="1" dirty="0" smtClean="0">
              <a:solidFill>
                <a:schemeClr val="tx2"/>
              </a:solidFill>
            </a:endParaRP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Adoption of Directive 2014/55/EU </a:t>
            </a:r>
            <a:r>
              <a:rPr lang="en-GB" sz="3000" dirty="0" smtClean="0">
                <a:solidFill>
                  <a:schemeClr val="tx2"/>
                </a:solidFill>
              </a:rPr>
              <a:t>on electronic invoicing in public procurement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b="1" dirty="0" smtClean="0">
                <a:solidFill>
                  <a:schemeClr val="tx2"/>
                </a:solidFill>
              </a:rPr>
              <a:t>Some background information</a:t>
            </a:r>
            <a:endParaRPr lang="nl-NL" sz="4000" b="1" dirty="0">
              <a:solidFill>
                <a:schemeClr val="tx2"/>
              </a:solidFill>
            </a:endParaRPr>
          </a:p>
        </p:txBody>
      </p: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6084168" y="1384176"/>
            <a:ext cx="2736304" cy="3989040"/>
            <a:chOff x="791" y="390"/>
            <a:chExt cx="1816" cy="2722"/>
          </a:xfrm>
        </p:grpSpPr>
        <p:sp>
          <p:nvSpPr>
            <p:cNvPr id="5" name="Rectangle 4"/>
            <p:cNvSpPr/>
            <p:nvPr/>
          </p:nvSpPr>
          <p:spPr bwMode="auto">
            <a:xfrm>
              <a:off x="1564" y="390"/>
              <a:ext cx="1043" cy="68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nl-NL" sz="1400" b="1"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rPr>
                <a:t>Sector Section</a:t>
              </a:r>
              <a:endParaRPr lang="en-US" sz="1400" b="1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6" name="Rectangle 7"/>
            <p:cNvSpPr/>
            <p:nvPr/>
          </p:nvSpPr>
          <p:spPr bwMode="auto">
            <a:xfrm>
              <a:off x="1564" y="2433"/>
              <a:ext cx="1043" cy="67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nl-NL" sz="1400" b="1"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rPr>
                <a:t>Country Specific  Section</a:t>
              </a:r>
              <a:endParaRPr lang="en-US" sz="1400" b="1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7" name="Rectangle 5"/>
            <p:cNvSpPr/>
            <p:nvPr/>
          </p:nvSpPr>
          <p:spPr bwMode="auto">
            <a:xfrm>
              <a:off x="1564" y="1071"/>
              <a:ext cx="1043" cy="68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nl-NL" sz="1400" b="1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ＭＳ Ｐゴシック"/>
                </a:rPr>
                <a:t>Common Section</a:t>
              </a:r>
              <a:endParaRPr lang="en-US" sz="1400" b="1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8" name="Rectangle 6"/>
            <p:cNvSpPr/>
            <p:nvPr/>
          </p:nvSpPr>
          <p:spPr bwMode="auto">
            <a:xfrm>
              <a:off x="1564" y="1752"/>
              <a:ext cx="1043" cy="68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nl-NL" sz="1400" b="1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ＭＳ Ｐゴシック"/>
                </a:rPr>
                <a:t>Legal Section</a:t>
              </a:r>
              <a:endParaRPr lang="en-US" sz="1400" b="1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9" name="Left Brace 8"/>
            <p:cNvSpPr/>
            <p:nvPr/>
          </p:nvSpPr>
          <p:spPr bwMode="auto">
            <a:xfrm>
              <a:off x="1201" y="1071"/>
              <a:ext cx="165" cy="1362"/>
            </a:xfrm>
            <a:prstGeom prst="leftBrac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400" b="1"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 rot="16200000">
              <a:off x="429" y="1614"/>
              <a:ext cx="1042" cy="3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nl-NL" sz="1400" b="1">
                  <a:solidFill>
                    <a:schemeClr val="tx1"/>
                  </a:solidFill>
                  <a:latin typeface="Arial" pitchFamily="34" charset="0"/>
                  <a:ea typeface="ＭＳ Ｐゴシック"/>
                  <a:cs typeface="ＭＳ Ｐゴシック"/>
                </a:rPr>
                <a:t>Core Invoice</a:t>
              </a:r>
              <a:endParaRPr lang="en-US" sz="1400" b="1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8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b="1" dirty="0" smtClean="0">
                <a:solidFill>
                  <a:schemeClr val="tx2"/>
                </a:solidFill>
              </a:rPr>
              <a:t>Goals of </a:t>
            </a:r>
            <a:r>
              <a:rPr lang="en-GB" sz="4000" b="1" dirty="0" smtClean="0">
                <a:solidFill>
                  <a:schemeClr val="tx2"/>
                </a:solidFill>
              </a:rPr>
              <a:t>Directive 2014/55/EU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84176"/>
            <a:ext cx="8892480" cy="4925144"/>
          </a:xfrm>
          <a:noFill/>
        </p:spPr>
        <p:txBody>
          <a:bodyPr>
            <a:noAutofit/>
          </a:bodyPr>
          <a:lstStyle/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tx2"/>
                </a:solidFill>
              </a:rPr>
              <a:t>Reducing complexity, legal uncertainty and additional operating costs for economic operators when using e-invoices across Member States</a:t>
            </a: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tx2"/>
                </a:solidFill>
              </a:rPr>
              <a:t>Promoting the uptake of e-invoicing in public procurement and in the private sector in order to generate significant benefits for Member States and economic operators</a:t>
            </a: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tx2"/>
                </a:solidFill>
              </a:rPr>
              <a:t>Complementing the efforts for the uptake of e-procurement as reflected in Directives 2014/24/EU and 2014/25/EU</a:t>
            </a:r>
          </a:p>
        </p:txBody>
      </p:sp>
    </p:spTree>
    <p:extLst>
      <p:ext uri="{BB962C8B-B14F-4D97-AF65-F5344CB8AC3E}">
        <p14:creationId xmlns:p14="http://schemas.microsoft.com/office/powerpoint/2010/main" val="15812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b="1" dirty="0" err="1" smtClean="0">
                <a:solidFill>
                  <a:schemeClr val="tx2"/>
                </a:solidFill>
              </a:rPr>
              <a:t>Why</a:t>
            </a:r>
            <a:r>
              <a:rPr lang="it-IT" sz="4000" b="1" dirty="0" smtClean="0">
                <a:solidFill>
                  <a:schemeClr val="tx2"/>
                </a:solidFill>
              </a:rPr>
              <a:t> </a:t>
            </a:r>
            <a:r>
              <a:rPr lang="it-IT" sz="4000" b="1" smtClean="0">
                <a:solidFill>
                  <a:schemeClr val="tx2"/>
                </a:solidFill>
              </a:rPr>
              <a:t>this </a:t>
            </a:r>
            <a:r>
              <a:rPr lang="it-IT" sz="4000" b="1" dirty="0" err="1" smtClean="0">
                <a:solidFill>
                  <a:schemeClr val="tx2"/>
                </a:solidFill>
              </a:rPr>
              <a:t>European</a:t>
            </a:r>
            <a:r>
              <a:rPr lang="it-IT" sz="4000" b="1" dirty="0" smtClean="0">
                <a:solidFill>
                  <a:schemeClr val="tx2"/>
                </a:solidFill>
              </a:rPr>
              <a:t> Standard?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84176"/>
            <a:ext cx="8892480" cy="456510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2"/>
                </a:solidFill>
              </a:rPr>
              <a:t>Directive </a:t>
            </a:r>
            <a:r>
              <a:rPr lang="en-GB" dirty="0" smtClean="0">
                <a:solidFill>
                  <a:schemeClr val="tx2"/>
                </a:solidFill>
              </a:rPr>
              <a:t>2014/55/EU (Art. 3) </a:t>
            </a:r>
            <a:r>
              <a:rPr lang="en-GB" dirty="0">
                <a:solidFill>
                  <a:schemeClr val="tx2"/>
                </a:solidFill>
              </a:rPr>
              <a:t>requires the Commission to ask the relevant </a:t>
            </a:r>
            <a:r>
              <a:rPr lang="en-GB" dirty="0" smtClean="0">
                <a:solidFill>
                  <a:schemeClr val="tx2"/>
                </a:solidFill>
              </a:rPr>
              <a:t>European standardization Organization:</a:t>
            </a:r>
            <a:endParaRPr lang="en-GB" dirty="0">
              <a:solidFill>
                <a:schemeClr val="tx2"/>
              </a:solidFill>
            </a:endParaRPr>
          </a:p>
          <a:p>
            <a:pPr marL="914400" lvl="2" indent="-514350">
              <a:buClr>
                <a:srgbClr val="FFC000"/>
              </a:buClr>
            </a:pPr>
            <a:r>
              <a:rPr lang="en-GB" sz="2600" dirty="0" smtClean="0">
                <a:solidFill>
                  <a:schemeClr val="tx2"/>
                </a:solidFill>
              </a:rPr>
              <a:t>to draft </a:t>
            </a:r>
            <a:r>
              <a:rPr lang="en-GB" sz="2600" dirty="0">
                <a:solidFill>
                  <a:schemeClr val="tx2"/>
                </a:solidFill>
              </a:rPr>
              <a:t>a European </a:t>
            </a:r>
            <a:r>
              <a:rPr lang="en-GB" sz="2600" dirty="0" smtClean="0">
                <a:solidFill>
                  <a:schemeClr val="tx2"/>
                </a:solidFill>
              </a:rPr>
              <a:t>standard (EN) for the semantic data model of the core elements of an electronic invoice;</a:t>
            </a:r>
          </a:p>
          <a:p>
            <a:pPr marL="914400" lvl="2" indent="-514350">
              <a:buClr>
                <a:srgbClr val="FFC000"/>
              </a:buClr>
            </a:pPr>
            <a:r>
              <a:rPr lang="en-GB" sz="2600" dirty="0">
                <a:solidFill>
                  <a:schemeClr val="tx2"/>
                </a:solidFill>
              </a:rPr>
              <a:t>t</a:t>
            </a:r>
            <a:r>
              <a:rPr lang="en-GB" sz="2600" dirty="0" smtClean="0">
                <a:solidFill>
                  <a:schemeClr val="tx2"/>
                </a:solidFill>
              </a:rPr>
              <a:t>o provide a list with a limited number of syntaxes complying with the European Standard, the appropriate syntax bindings and guidelines on transmission interoperability.</a:t>
            </a: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Requires also that the standard shall be tested as for its practical application for an end user</a:t>
            </a:r>
            <a:endParaRPr lang="en-GB" dirty="0">
              <a:solidFill>
                <a:schemeClr val="tx2"/>
              </a:solidFill>
            </a:endParaRPr>
          </a:p>
          <a:p>
            <a:pPr marL="514350" lvl="1" indent="-514350">
              <a:buClr>
                <a:srgbClr val="FFC000"/>
              </a:buClr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tx2"/>
                </a:solidFill>
              </a:rPr>
              <a:t>CEN/TC 434 on Electronic </a:t>
            </a:r>
            <a:r>
              <a:rPr lang="it-IT" sz="4000" b="1" dirty="0" err="1" smtClean="0">
                <a:solidFill>
                  <a:schemeClr val="tx2"/>
                </a:solidFill>
              </a:rPr>
              <a:t>Invoicing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84176"/>
            <a:ext cx="9108504" cy="499715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500" dirty="0" smtClean="0">
                <a:solidFill>
                  <a:schemeClr val="tx2"/>
                </a:solidFill>
              </a:rPr>
              <a:t>The </a:t>
            </a:r>
            <a:r>
              <a:rPr lang="en-GB" sz="2500" dirty="0">
                <a:solidFill>
                  <a:schemeClr val="tx2"/>
                </a:solidFill>
              </a:rPr>
              <a:t>Directive imposed </a:t>
            </a:r>
            <a:r>
              <a:rPr lang="en-GB" sz="2500" dirty="0" smtClean="0">
                <a:solidFill>
                  <a:schemeClr val="tx2"/>
                </a:solidFill>
              </a:rPr>
              <a:t>a short time frame: </a:t>
            </a:r>
            <a:r>
              <a:rPr lang="en-GB" sz="2500" dirty="0" smtClean="0">
                <a:solidFill>
                  <a:schemeClr val="tx2"/>
                </a:solidFill>
                <a:hlinkClick r:id="rId2"/>
              </a:rPr>
              <a:t>CEN/TC </a:t>
            </a:r>
            <a:r>
              <a:rPr lang="en-GB" sz="2500" dirty="0">
                <a:solidFill>
                  <a:schemeClr val="tx2"/>
                </a:solidFill>
                <a:hlinkClick r:id="rId2"/>
              </a:rPr>
              <a:t>434 </a:t>
            </a:r>
            <a:r>
              <a:rPr lang="en-GB" sz="2500" dirty="0" smtClean="0">
                <a:solidFill>
                  <a:schemeClr val="tx2"/>
                </a:solidFill>
              </a:rPr>
              <a:t>was established already in September 2014 before the official request</a:t>
            </a: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500" dirty="0" smtClean="0">
                <a:solidFill>
                  <a:schemeClr val="tx2"/>
                </a:solidFill>
              </a:rPr>
              <a:t>The directive included requirements for the European standard:</a:t>
            </a:r>
          </a:p>
          <a:p>
            <a:pPr marL="742950" lvl="2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2"/>
                </a:solidFill>
              </a:rPr>
              <a:t>Technologically neutral</a:t>
            </a:r>
          </a:p>
          <a:p>
            <a:pPr marL="742950" lvl="2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2"/>
                </a:solidFill>
              </a:rPr>
              <a:t>Compatible with relevant international standards</a:t>
            </a:r>
          </a:p>
          <a:p>
            <a:pPr marL="742950" lvl="2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2"/>
                </a:solidFill>
              </a:rPr>
              <a:t>Consistent with personal data protection requirements</a:t>
            </a:r>
          </a:p>
          <a:p>
            <a:pPr marL="742950" lvl="2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2"/>
                </a:solidFill>
              </a:rPr>
              <a:t>Consistent with the VAT Directive (2006/112/EC)</a:t>
            </a:r>
          </a:p>
          <a:p>
            <a:pPr marL="742950" lvl="2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2"/>
                </a:solidFill>
              </a:rPr>
              <a:t>Allowing practical, user-friendly, flexible, cost-efficient systems</a:t>
            </a:r>
          </a:p>
          <a:p>
            <a:pPr marL="742950" lvl="2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2"/>
                </a:solidFill>
              </a:rPr>
              <a:t>Considering SMEs and sub-central contracting authorities/entities needs</a:t>
            </a:r>
          </a:p>
          <a:p>
            <a:pPr marL="742950" lvl="2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2"/>
                </a:solidFill>
              </a:rPr>
              <a:t>Suitable for commercial transactions between enterprises</a:t>
            </a: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500" dirty="0">
                <a:solidFill>
                  <a:schemeClr val="tx2"/>
                </a:solidFill>
              </a:rPr>
              <a:t>10/12/2014 – The Commission issued the </a:t>
            </a:r>
            <a:r>
              <a:rPr lang="en-GB" sz="2500" dirty="0" smtClean="0">
                <a:solidFill>
                  <a:schemeClr val="tx2"/>
                </a:solidFill>
              </a:rPr>
              <a:t>official standardisation request with all the details to finalize the TC </a:t>
            </a:r>
            <a:r>
              <a:rPr lang="en-GB" sz="2500" dirty="0" err="1" smtClean="0">
                <a:solidFill>
                  <a:schemeClr val="tx2"/>
                </a:solidFill>
              </a:rPr>
              <a:t>workplan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3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331" y="0"/>
            <a:ext cx="8030668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Deliverables from CEN/TC 434</a:t>
            </a:r>
            <a:endParaRPr lang="en-GB" sz="40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7505" y="2305390"/>
          <a:ext cx="8858928" cy="4075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1368152"/>
                <a:gridCol w="6986721"/>
              </a:tblGrid>
              <a:tr h="407594">
                <a:tc gridSpan="2">
                  <a:txBody>
                    <a:bodyPr/>
                    <a:lstStyle/>
                    <a:p>
                      <a:r>
                        <a:rPr lang="en-GB" sz="1800" noProof="0" dirty="0" smtClean="0"/>
                        <a:t>Reference</a:t>
                      </a:r>
                      <a:endParaRPr lang="en-GB" sz="1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Topic (not official title)</a:t>
                      </a:r>
                      <a:endParaRPr lang="en-GB" sz="1800" noProof="0" dirty="0"/>
                    </a:p>
                  </a:txBody>
                  <a:tcPr/>
                </a:tc>
              </a:tr>
              <a:tr h="713289">
                <a:tc>
                  <a:txBody>
                    <a:bodyPr/>
                    <a:lstStyle/>
                    <a:p>
                      <a:r>
                        <a:rPr lang="nb-NO" sz="1800" b="0" dirty="0" smtClean="0"/>
                        <a:t>EN</a:t>
                      </a:r>
                      <a:endParaRPr lang="nb-NO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16931-1</a:t>
                      </a:r>
                      <a:endParaRPr lang="en-GB" sz="18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noProof="0" dirty="0" smtClean="0"/>
                        <a:t>European Standard  for the </a:t>
                      </a:r>
                      <a:r>
                        <a:rPr lang="en-GB" sz="1800" b="0" noProof="0" dirty="0" smtClean="0">
                          <a:solidFill>
                            <a:srgbClr val="FF0000"/>
                          </a:solidFill>
                        </a:rPr>
                        <a:t>semantic data model of the core elements of an electronic invoice </a:t>
                      </a:r>
                      <a:r>
                        <a:rPr lang="en-GB" sz="1800" b="0" noProof="0" dirty="0" smtClean="0"/>
                        <a:t>i.e. the content of the invoice valid in Europe</a:t>
                      </a:r>
                      <a:endParaRPr lang="en-GB" sz="1800" b="0" noProof="0" dirty="0"/>
                    </a:p>
                  </a:txBody>
                  <a:tcPr/>
                </a:tc>
              </a:tr>
              <a:tr h="1018984">
                <a:tc>
                  <a:txBody>
                    <a:bodyPr/>
                    <a:lstStyle/>
                    <a:p>
                      <a:r>
                        <a:rPr lang="nb-NO" sz="1800" b="0" dirty="0" smtClean="0"/>
                        <a:t>TS</a:t>
                      </a:r>
                      <a:endParaRPr lang="nb-NO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16931-2</a:t>
                      </a:r>
                      <a:endParaRPr lang="en-GB" sz="18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noProof="0" dirty="0" smtClean="0"/>
                        <a:t>A Technical Specification giving a </a:t>
                      </a:r>
                      <a:r>
                        <a:rPr lang="en-GB" sz="1800" b="0" noProof="0" dirty="0" smtClean="0">
                          <a:solidFill>
                            <a:srgbClr val="FF0000"/>
                          </a:solidFill>
                        </a:rPr>
                        <a:t>short list </a:t>
                      </a:r>
                      <a:r>
                        <a:rPr lang="en-GB" sz="1800" b="0" noProof="0" dirty="0" smtClean="0"/>
                        <a:t>of internationally used syntaxes (</a:t>
                      </a:r>
                      <a:r>
                        <a:rPr lang="en-GB" sz="1800" b="0" noProof="0" dirty="0" smtClean="0">
                          <a:solidFill>
                            <a:srgbClr val="FF0000"/>
                          </a:solidFill>
                        </a:rPr>
                        <a:t>UBL &amp; CII</a:t>
                      </a:r>
                      <a:r>
                        <a:rPr lang="en-GB" sz="1800" b="0" noProof="0" dirty="0" smtClean="0"/>
                        <a:t>) that comply with the EN and that public administrations shall support</a:t>
                      </a:r>
                      <a:endParaRPr lang="en-GB" sz="1800" b="0" noProof="0" dirty="0"/>
                    </a:p>
                  </a:txBody>
                  <a:tcPr/>
                </a:tc>
              </a:tr>
              <a:tr h="713289">
                <a:tc>
                  <a:txBody>
                    <a:bodyPr/>
                    <a:lstStyle/>
                    <a:p>
                      <a:r>
                        <a:rPr lang="nb-NO" sz="1800" b="0" dirty="0" smtClean="0"/>
                        <a:t>TS</a:t>
                      </a:r>
                      <a:endParaRPr lang="nb-NO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16931-3-1</a:t>
                      </a:r>
                      <a:r>
                        <a:rPr lang="en-GB" sz="1800" b="0" baseline="0" noProof="0" dirty="0" smtClean="0"/>
                        <a:t> </a:t>
                      </a:r>
                      <a:r>
                        <a:rPr lang="is-IS" sz="1800" b="0" noProof="0" dirty="0" smtClean="0"/>
                        <a:t>…</a:t>
                      </a:r>
                      <a:r>
                        <a:rPr lang="en-GB" sz="1800" b="0" noProof="0" dirty="0" smtClean="0"/>
                        <a:t/>
                      </a:r>
                      <a:br>
                        <a:rPr lang="en-GB" sz="1800" b="0" noProof="0" dirty="0" smtClean="0"/>
                      </a:br>
                      <a:r>
                        <a:rPr lang="en-GB" sz="1800" b="0" noProof="0" dirty="0" smtClean="0"/>
                        <a:t>16931-3-4</a:t>
                      </a:r>
                      <a:endParaRPr lang="en-GB" sz="18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A set of 4 technical specifications for syntax binding methodology</a:t>
                      </a:r>
                      <a:r>
                        <a:rPr lang="en-GB" sz="1800" b="0" baseline="0" noProof="0" dirty="0" smtClean="0"/>
                        <a:t> and 3 syntax </a:t>
                      </a:r>
                      <a:r>
                        <a:rPr lang="en-GB" sz="1800" b="0" noProof="0" dirty="0" smtClean="0"/>
                        <a:t>bindings with the EN for </a:t>
                      </a:r>
                      <a:r>
                        <a:rPr lang="en-GB" sz="1800" b="0" noProof="0" dirty="0" smtClean="0">
                          <a:solidFill>
                            <a:srgbClr val="FF0000"/>
                          </a:solidFill>
                        </a:rPr>
                        <a:t>UBL, CII and EDIFACT</a:t>
                      </a:r>
                      <a:endParaRPr lang="en-GB" sz="1800" b="0" i="1" noProof="0" dirty="0" smtClean="0"/>
                    </a:p>
                  </a:txBody>
                  <a:tcPr/>
                </a:tc>
              </a:tr>
              <a:tr h="407594">
                <a:tc>
                  <a:txBody>
                    <a:bodyPr/>
                    <a:lstStyle/>
                    <a:p>
                      <a:r>
                        <a:rPr lang="nb-NO" sz="1800" b="0" dirty="0" smtClean="0"/>
                        <a:t>TR</a:t>
                      </a:r>
                      <a:endParaRPr lang="nb-NO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16931-4</a:t>
                      </a:r>
                      <a:endParaRPr lang="en-GB" sz="18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Transmission guideline</a:t>
                      </a:r>
                      <a:endParaRPr lang="en-GB" sz="1800" b="0" noProof="0" dirty="0"/>
                    </a:p>
                  </a:txBody>
                  <a:tcPr/>
                </a:tc>
              </a:tr>
              <a:tr h="407594">
                <a:tc>
                  <a:txBody>
                    <a:bodyPr/>
                    <a:lstStyle/>
                    <a:p>
                      <a:r>
                        <a:rPr lang="nb-NO" sz="1800" b="0" dirty="0" smtClean="0"/>
                        <a:t>TR</a:t>
                      </a:r>
                      <a:endParaRPr lang="nb-NO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16931-5</a:t>
                      </a:r>
                      <a:endParaRPr lang="en-GB" sz="18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EN extension methodology</a:t>
                      </a:r>
                      <a:endParaRPr lang="en-GB" sz="1800" b="0" noProof="0" dirty="0"/>
                    </a:p>
                  </a:txBody>
                  <a:tcPr/>
                </a:tc>
              </a:tr>
              <a:tr h="407594">
                <a:tc>
                  <a:txBody>
                    <a:bodyPr/>
                    <a:lstStyle/>
                    <a:p>
                      <a:r>
                        <a:rPr lang="nb-NO" sz="1800" b="0" dirty="0" smtClean="0"/>
                        <a:t>TR</a:t>
                      </a:r>
                      <a:endParaRPr lang="nb-NO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16931-6</a:t>
                      </a:r>
                      <a:endParaRPr lang="en-GB" sz="18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Test results</a:t>
                      </a:r>
                      <a:endParaRPr lang="en-GB" sz="1800" b="0" i="1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457200" y="1186488"/>
            <a:ext cx="8229600" cy="123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All documents were unanimously approved and are published by CEN (i.e. available to the National Standardization Organizations)</a:t>
            </a:r>
          </a:p>
          <a:p>
            <a:r>
              <a:rPr lang="en-GB" dirty="0" smtClean="0"/>
              <a:t>Toolset for Directive 2014/55/EU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3453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172400" cy="7920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GB" sz="4000" b="1" dirty="0" smtClean="0">
                <a:solidFill>
                  <a:schemeClr val="tx2"/>
                </a:solidFill>
              </a:rPr>
              <a:t>Directive implementation requirements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008" y="1268760"/>
            <a:ext cx="8820472" cy="4608512"/>
          </a:xfrm>
        </p:spPr>
        <p:txBody>
          <a:bodyPr/>
          <a:lstStyle/>
          <a:p>
            <a:r>
              <a:rPr lang="en-GB" sz="2600" dirty="0" smtClean="0"/>
              <a:t>EN and short list of syntaxes (parts 1 and 2)</a:t>
            </a:r>
          </a:p>
          <a:p>
            <a:r>
              <a:rPr lang="en-GB" sz="2600" dirty="0" smtClean="0"/>
              <a:t>Testing practical application for an end user (practicality, user-friendliness and possible implementation costs)</a:t>
            </a:r>
          </a:p>
          <a:p>
            <a:pPr lvl="1"/>
            <a:r>
              <a:rPr lang="en-GB" sz="2600" dirty="0" smtClean="0"/>
              <a:t>CEN/TR 16931-6 (TC 434)</a:t>
            </a:r>
          </a:p>
          <a:p>
            <a:pPr lvl="1"/>
            <a:r>
              <a:rPr lang="en-GB" sz="2600" dirty="0" smtClean="0">
                <a:hlinkClick r:id="rId2"/>
              </a:rPr>
              <a:t>Study on the practical application and implementation of the European e-Invoicing standard </a:t>
            </a:r>
            <a:r>
              <a:rPr lang="en-GB" sz="2600" dirty="0" smtClean="0"/>
              <a:t>(PWC)</a:t>
            </a:r>
          </a:p>
          <a:p>
            <a:r>
              <a:rPr lang="en-GB" sz="2600" dirty="0" smtClean="0"/>
              <a:t>Report </a:t>
            </a:r>
            <a:r>
              <a:rPr lang="en-GB" sz="2600" dirty="0"/>
              <a:t>from the Commission to the European Parliament and the Council </a:t>
            </a:r>
            <a:r>
              <a:rPr lang="en-GB" sz="2600" dirty="0" smtClean="0"/>
              <a:t>on the assessment of the EN (Oct 11, 2017)</a:t>
            </a:r>
          </a:p>
          <a:p>
            <a:r>
              <a:rPr lang="en-GB" sz="2600" dirty="0" smtClean="0">
                <a:hlinkClick r:id="rId3"/>
              </a:rPr>
              <a:t>Commission Implementing Decision (EU) 2017/1860 of 16 October 2017 </a:t>
            </a:r>
            <a:r>
              <a:rPr lang="en-GB" sz="2600" dirty="0" smtClean="0"/>
              <a:t>(published in OJEU on Oct 17, 2017)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0717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GB" sz="4000" b="1" dirty="0" smtClean="0">
                <a:solidFill>
                  <a:schemeClr val="tx2"/>
                </a:solidFill>
              </a:rPr>
              <a:t>Decision </a:t>
            </a:r>
            <a:r>
              <a:rPr lang="en-GB" sz="4000" b="1" dirty="0">
                <a:solidFill>
                  <a:schemeClr val="tx2"/>
                </a:solidFill>
              </a:rPr>
              <a:t>2017/1860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96752"/>
            <a:ext cx="892899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19747</TotalTime>
  <Words>631</Words>
  <Application>Microsoft Macintosh PowerPoint</Application>
  <PresentationFormat>Presentazione su schermo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Calibri</vt:lpstr>
      <vt:lpstr>ＭＳ Ｐゴシック</vt:lpstr>
      <vt:lpstr>Wingdings</vt:lpstr>
      <vt:lpstr>Arial</vt:lpstr>
      <vt:lpstr>Office Theme</vt:lpstr>
      <vt:lpstr>1_Office Theme</vt:lpstr>
      <vt:lpstr>Presentazione di PowerPoint</vt:lpstr>
      <vt:lpstr>eInvoicing in EU: some background </vt:lpstr>
      <vt:lpstr>Some background information</vt:lpstr>
      <vt:lpstr>Goals of Directive 2014/55/EU</vt:lpstr>
      <vt:lpstr>Why this European Standard?</vt:lpstr>
      <vt:lpstr>CEN/TC 434 on Electronic Invoicing</vt:lpstr>
      <vt:lpstr>Deliverables from CEN/TC 434</vt:lpstr>
      <vt:lpstr>Directive implementation requirements</vt:lpstr>
      <vt:lpstr>Decision 2017/1860</vt:lpstr>
      <vt:lpstr>Questions?</vt:lpstr>
    </vt:vector>
  </TitlesOfParts>
  <Company>NEN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Jaap van der Marel</dc:creator>
  <cp:lastModifiedBy>AC</cp:lastModifiedBy>
  <cp:revision>870</cp:revision>
  <dcterms:created xsi:type="dcterms:W3CDTF">2014-08-18T09:57:55Z</dcterms:created>
  <dcterms:modified xsi:type="dcterms:W3CDTF">2017-10-29T18:47:19Z</dcterms:modified>
</cp:coreProperties>
</file>