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348" r:id="rId4"/>
    <p:sldId id="349" r:id="rId5"/>
    <p:sldId id="350" r:id="rId6"/>
    <p:sldId id="351" r:id="rId7"/>
    <p:sldId id="345" r:id="rId8"/>
    <p:sldId id="342" r:id="rId9"/>
    <p:sldId id="344" r:id="rId10"/>
    <p:sldId id="343" r:id="rId11"/>
    <p:sldId id="346" r:id="rId12"/>
    <p:sldId id="347" r:id="rId13"/>
    <p:sldId id="320" r:id="rId14"/>
    <p:sldId id="336" r:id="rId15"/>
    <p:sldId id="316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 1" initials="Rem" lastIdx="18" clrIdx="0"/>
  <p:cmAuthor id="1" name="Andrea Caccia" initials="AC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C9C"/>
    <a:srgbClr val="0DE517"/>
    <a:srgbClr val="79F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4" autoAdjust="0"/>
    <p:restoredTop sz="94660" autoAdjust="0"/>
  </p:normalViewPr>
  <p:slideViewPr>
    <p:cSldViewPr>
      <p:cViewPr>
        <p:scale>
          <a:sx n="90" d="100"/>
          <a:sy n="90" d="100"/>
        </p:scale>
        <p:origin x="16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88DD1-6E58-CC43-BEF7-63E70205FDDC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CDBBB-3551-E54B-91E6-C3A5B4836DA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5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830416"/>
            <a:ext cx="6400800" cy="910952"/>
          </a:xfr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" y="260648"/>
            <a:ext cx="192021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971600" y="188640"/>
            <a:ext cx="8172400" cy="79208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nl-NL" sz="3600" b="1" dirty="0" smtClean="0">
                <a:solidFill>
                  <a:schemeClr val="tx2"/>
                </a:solidFill>
              </a:rPr>
              <a:t>Titolo diapositiva</a:t>
            </a:r>
            <a:endParaRPr lang="nl-NL" sz="3600" b="1" dirty="0">
              <a:solidFill>
                <a:schemeClr val="tx2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 userDrawn="1">
            <p:ph idx="1" hasCustomPrompt="1"/>
          </p:nvPr>
        </p:nvSpPr>
        <p:spPr>
          <a:xfrm>
            <a:off x="72008" y="1412776"/>
            <a:ext cx="8892480" cy="3672408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it-IT" sz="2000" dirty="0" smtClean="0">
                <a:solidFill>
                  <a:schemeClr val="tx2"/>
                </a:solidFill>
              </a:rPr>
              <a:t>Punto elenco</a:t>
            </a:r>
            <a:endParaRPr lang="it-IT" sz="2000" i="1" dirty="0" smtClean="0">
              <a:solidFill>
                <a:schemeClr val="tx2"/>
              </a:solidFill>
            </a:endParaRPr>
          </a:p>
          <a:p>
            <a:endParaRPr lang="nl-NL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pPr/>
              <a:t>29-10-17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file:////C:\Users\Jmarel\AppData\Local\Temp\9\Temp1_00434004.zip\64_e_dr\0001.ti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3408" y="2708920"/>
            <a:ext cx="91005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chemeClr val="tx2"/>
                </a:solidFill>
              </a:rPr>
              <a:t>Support </a:t>
            </a:r>
            <a:r>
              <a:rPr lang="nl-NL" dirty="0" err="1">
                <a:solidFill>
                  <a:schemeClr val="tx2"/>
                </a:solidFill>
              </a:rPr>
              <a:t>for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syntaxes</a:t>
            </a:r>
            <a:r>
              <a:rPr lang="nl-NL" dirty="0">
                <a:solidFill>
                  <a:schemeClr val="tx2"/>
                </a:solidFill>
              </a:rPr>
              <a:t> </a:t>
            </a:r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(</a:t>
            </a:r>
            <a:r>
              <a:rPr lang="nl-NL" dirty="0">
                <a:solidFill>
                  <a:schemeClr val="tx2"/>
                </a:solidFill>
              </a:rPr>
              <a:t>UBL </a:t>
            </a:r>
            <a:r>
              <a:rPr lang="nl-NL" dirty="0" err="1">
                <a:solidFill>
                  <a:schemeClr val="tx2"/>
                </a:solidFill>
              </a:rPr>
              <a:t>and</a:t>
            </a:r>
            <a:r>
              <a:rPr lang="nl-NL" dirty="0">
                <a:solidFill>
                  <a:schemeClr val="tx2"/>
                </a:solidFill>
              </a:rPr>
              <a:t> UN/CEFACT)</a:t>
            </a: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l-NL" dirty="0" smtClean="0">
                <a:solidFill>
                  <a:srgbClr val="FFC000"/>
                </a:solidFill>
              </a:rPr>
              <a:t>Nicosia</a:t>
            </a:r>
            <a:endParaRPr lang="nl-NL" dirty="0">
              <a:solidFill>
                <a:srgbClr val="FFC000"/>
              </a:solidFill>
            </a:endParaRPr>
          </a:p>
          <a:p>
            <a:pPr algn="ctr"/>
            <a:r>
              <a:rPr lang="nl-NL" dirty="0">
                <a:solidFill>
                  <a:srgbClr val="FFC000"/>
                </a:solidFill>
              </a:rPr>
              <a:t>October </a:t>
            </a:r>
            <a:r>
              <a:rPr lang="nl-NL" dirty="0" smtClean="0">
                <a:solidFill>
                  <a:srgbClr val="FFC000"/>
                </a:solidFill>
              </a:rPr>
              <a:t>30, 2017</a:t>
            </a:r>
            <a:endParaRPr lang="nl-NL" dirty="0">
              <a:solidFill>
                <a:srgbClr val="FFC000"/>
              </a:solidFill>
            </a:endParaRPr>
          </a:p>
          <a:p>
            <a:pPr algn="ctr"/>
            <a:r>
              <a:rPr lang="nl-NL" dirty="0" smtClean="0">
                <a:solidFill>
                  <a:srgbClr val="FFC000"/>
                </a:solidFill>
              </a:rPr>
              <a:t>Andrea Caccia</a:t>
            </a:r>
            <a:endParaRPr lang="nl-NL" dirty="0">
              <a:solidFill>
                <a:srgbClr val="FFC000"/>
              </a:solidFill>
            </a:endParaRPr>
          </a:p>
          <a:p>
            <a:pPr algn="ctr"/>
            <a:r>
              <a:rPr lang="en-GB" sz="1200" dirty="0" smtClean="0">
                <a:solidFill>
                  <a:srgbClr val="FFC000"/>
                </a:solidFill>
              </a:rPr>
              <a:t>This presentation expresses the position of the above mentioned presenter., not of CEN</a:t>
            </a:r>
            <a:r>
              <a:rPr lang="nl-NL" sz="1200" dirty="0" smtClean="0">
                <a:solidFill>
                  <a:srgbClr val="FFC000"/>
                </a:solidFill>
              </a:rPr>
              <a:t>.</a:t>
            </a:r>
            <a:endParaRPr lang="nl-NL" sz="1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7BEA9-3920-4CCE-A5D2-CF5853630D2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Syntax </a:t>
            </a:r>
            <a:r>
              <a:rPr lang="nl-NL" sz="4000" b="1" dirty="0" err="1" smtClean="0">
                <a:solidFill>
                  <a:schemeClr val="tx2"/>
                </a:solidFill>
              </a:rPr>
              <a:t>bindings</a:t>
            </a:r>
            <a:r>
              <a:rPr lang="nl-NL" sz="4000" b="1" dirty="0" smtClean="0">
                <a:solidFill>
                  <a:schemeClr val="tx2"/>
                </a:solidFill>
              </a:rPr>
              <a:t> </a:t>
            </a:r>
            <a:r>
              <a:rPr lang="nl-NL" sz="4000" b="1" dirty="0" err="1" smtClean="0">
                <a:solidFill>
                  <a:schemeClr val="tx2"/>
                </a:solidFill>
              </a:rPr>
              <a:t>example</a:t>
            </a:r>
            <a:r>
              <a:rPr lang="nl-NL" sz="4000" b="1" dirty="0" smtClean="0">
                <a:solidFill>
                  <a:schemeClr val="tx2"/>
                </a:solidFill>
              </a:rPr>
              <a:t>: UBL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268760"/>
            <a:ext cx="8892480" cy="6480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/>
                </a:solidFill>
              </a:rPr>
              <a:t>Clause 4.3: Mapping </a:t>
            </a:r>
            <a:r>
              <a:rPr lang="en-GB" sz="2800" dirty="0">
                <a:solidFill>
                  <a:schemeClr val="tx2"/>
                </a:solidFill>
              </a:rPr>
              <a:t>the </a:t>
            </a:r>
            <a:r>
              <a:rPr lang="en-GB" sz="2800">
                <a:solidFill>
                  <a:schemeClr val="tx2"/>
                </a:solidFill>
              </a:rPr>
              <a:t>Invoice </a:t>
            </a:r>
            <a:r>
              <a:rPr lang="en-GB" sz="2800" smtClean="0">
                <a:solidFill>
                  <a:schemeClr val="tx2"/>
                </a:solidFill>
              </a:rPr>
              <a:t>model</a:t>
            </a: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5342"/>
            <a:ext cx="9144000" cy="326185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1208"/>
            <a:ext cx="9144000" cy="136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7BEA9-3920-4CCE-A5D2-CF5853630D2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Syntax </a:t>
            </a:r>
            <a:r>
              <a:rPr lang="nl-NL" sz="4000" b="1" dirty="0" err="1" smtClean="0">
                <a:solidFill>
                  <a:schemeClr val="tx2"/>
                </a:solidFill>
              </a:rPr>
              <a:t>bindingsexample</a:t>
            </a:r>
            <a:r>
              <a:rPr lang="nl-NL" sz="4000" b="1" dirty="0" smtClean="0">
                <a:solidFill>
                  <a:schemeClr val="tx2"/>
                </a:solidFill>
              </a:rPr>
              <a:t>: UBL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24744"/>
            <a:ext cx="8892480" cy="6480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/>
                </a:solidFill>
              </a:rPr>
              <a:t>Clause 4.3: Mapping </a:t>
            </a:r>
            <a:r>
              <a:rPr lang="en-GB" sz="2800" dirty="0">
                <a:solidFill>
                  <a:schemeClr val="tx2"/>
                </a:solidFill>
              </a:rPr>
              <a:t>the Invoice </a:t>
            </a:r>
            <a:r>
              <a:rPr lang="en-GB" sz="2800" dirty="0" smtClean="0">
                <a:solidFill>
                  <a:schemeClr val="tx2"/>
                </a:solidFill>
              </a:rPr>
              <a:t>model</a:t>
            </a: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6929"/>
            <a:ext cx="9144000" cy="481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331" y="0"/>
            <a:ext cx="8030669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How to support implementation?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384176"/>
            <a:ext cx="8892480" cy="53571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Identification and </a:t>
            </a:r>
            <a:r>
              <a:rPr lang="en-GB" sz="2800" dirty="0" smtClean="0">
                <a:solidFill>
                  <a:schemeClr val="tx2"/>
                </a:solidFill>
              </a:rPr>
              <a:t>implementation of guidance </a:t>
            </a:r>
            <a:r>
              <a:rPr lang="en-GB" sz="2800" dirty="0">
                <a:solidFill>
                  <a:schemeClr val="tx2"/>
                </a:solidFill>
              </a:rPr>
              <a:t>and user support </a:t>
            </a:r>
            <a:r>
              <a:rPr lang="en-GB" sz="2800" dirty="0" smtClean="0">
                <a:solidFill>
                  <a:schemeClr val="tx2"/>
                </a:solidFill>
              </a:rPr>
              <a:t>for agreed requirements</a:t>
            </a:r>
            <a:endParaRPr lang="en-GB" sz="2800" dirty="0">
              <a:solidFill>
                <a:schemeClr val="tx2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Identification </a:t>
            </a:r>
            <a:r>
              <a:rPr lang="en-GB" sz="2800" dirty="0">
                <a:solidFill>
                  <a:schemeClr val="tx2"/>
                </a:solidFill>
              </a:rPr>
              <a:t>of requirements for the development of ‘Common’ Extensions to meet European-level and ‘multi-sectoral’ needs for such </a:t>
            </a:r>
            <a:r>
              <a:rPr lang="en-GB" sz="2800" dirty="0" smtClean="0">
                <a:solidFill>
                  <a:schemeClr val="tx2"/>
                </a:solidFill>
              </a:rPr>
              <a:t>Extensions</a:t>
            </a:r>
          </a:p>
          <a:p>
            <a:r>
              <a:rPr lang="en-GB" sz="2800" dirty="0" smtClean="0">
                <a:solidFill>
                  <a:schemeClr val="tx2"/>
                </a:solidFill>
              </a:rPr>
              <a:t>Requirements, governance of registry </a:t>
            </a:r>
            <a:r>
              <a:rPr lang="en-GB" sz="2800" dirty="0">
                <a:solidFill>
                  <a:schemeClr val="tx2"/>
                </a:solidFill>
              </a:rPr>
              <a:t>services to users of the EN in relation to a set of defined items where registration is agreed to be required (e.g. extensions, Core Invoice Usage </a:t>
            </a:r>
            <a:r>
              <a:rPr lang="en-GB" sz="2800" dirty="0" smtClean="0">
                <a:solidFill>
                  <a:schemeClr val="tx2"/>
                </a:solidFill>
              </a:rPr>
              <a:t>Specifications, </a:t>
            </a:r>
            <a:r>
              <a:rPr lang="en-GB" sz="2800" dirty="0">
                <a:solidFill>
                  <a:schemeClr val="tx2"/>
                </a:solidFill>
              </a:rPr>
              <a:t>code lists, </a:t>
            </a:r>
            <a:r>
              <a:rPr lang="is-IS" sz="2800" dirty="0" smtClean="0">
                <a:solidFill>
                  <a:schemeClr val="tx2"/>
                </a:solidFill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19310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331" y="0"/>
            <a:ext cx="8030669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How to support implementation?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12776"/>
            <a:ext cx="8892480" cy="53571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The </a:t>
            </a:r>
            <a:r>
              <a:rPr lang="en-GB" dirty="0">
                <a:solidFill>
                  <a:schemeClr val="tx2"/>
                </a:solidFill>
              </a:rPr>
              <a:t>public sector is the biggest buyer but B2B counts for 85%: private sector requirements support is key</a:t>
            </a:r>
          </a:p>
          <a:p>
            <a:r>
              <a:rPr lang="is-IS" dirty="0" smtClean="0">
                <a:solidFill>
                  <a:schemeClr val="tx2"/>
                </a:solidFill>
              </a:rPr>
              <a:t>Open source, APIs, Business use cases, ... The new </a:t>
            </a:r>
            <a:r>
              <a:rPr lang="en-GB" altLang="en-US" dirty="0">
                <a:solidFill>
                  <a:schemeClr val="tx2"/>
                </a:solidFill>
              </a:rPr>
              <a:t>CEN Digital Transformation Strategy </a:t>
            </a:r>
            <a:r>
              <a:rPr lang="en-GB" altLang="en-US" dirty="0" smtClean="0">
                <a:solidFill>
                  <a:schemeClr val="tx2"/>
                </a:solidFill>
              </a:rPr>
              <a:t>can give answers</a:t>
            </a:r>
          </a:p>
          <a:p>
            <a:r>
              <a:rPr lang="en-GB" dirty="0">
                <a:solidFill>
                  <a:schemeClr val="tx2"/>
                </a:solidFill>
              </a:rPr>
              <a:t>A “phase 2” for CEN/TC 434 was agreed at the last plenary in Milan, Oct 12-13 2017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GB" sz="4000" b="1" dirty="0" smtClean="0">
                <a:solidFill>
                  <a:schemeClr val="tx2"/>
                </a:solidFill>
              </a:rPr>
              <a:t>Setting up an e-invoicing system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08" y="1412776"/>
            <a:ext cx="8892480" cy="5040560"/>
          </a:xfrm>
        </p:spPr>
        <p:txBody>
          <a:bodyPr/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700" dirty="0" smtClean="0">
                <a:solidFill>
                  <a:schemeClr val="tx2"/>
                </a:solidFill>
              </a:rPr>
              <a:t>Definition of </a:t>
            </a:r>
            <a:r>
              <a:rPr lang="en-GB" sz="2700" dirty="0">
                <a:solidFill>
                  <a:schemeClr val="tx2"/>
                </a:solidFill>
              </a:rPr>
              <a:t>electronic invoice </a:t>
            </a:r>
            <a:r>
              <a:rPr lang="en-GB" sz="2700" dirty="0" smtClean="0">
                <a:solidFill>
                  <a:schemeClr val="tx2"/>
                </a:solidFill>
              </a:rPr>
              <a:t>from Directive </a:t>
            </a:r>
            <a:r>
              <a:rPr lang="is-IS" sz="2700" dirty="0">
                <a:solidFill>
                  <a:schemeClr val="tx2"/>
                </a:solidFill>
              </a:rPr>
              <a:t>2014/55/EU</a:t>
            </a:r>
            <a:r>
              <a:rPr lang="en-GB" sz="2700" dirty="0">
                <a:solidFill>
                  <a:schemeClr val="tx2"/>
                </a:solidFill>
              </a:rPr>
              <a:t>: </a:t>
            </a:r>
            <a:endParaRPr lang="en-GB" sz="2700" dirty="0">
              <a:solidFill>
                <a:schemeClr val="tx2"/>
              </a:solidFill>
            </a:endParaRPr>
          </a:p>
          <a:p>
            <a:pPr marL="762000" lvl="2" indent="0">
              <a:buClr>
                <a:srgbClr val="FFC000"/>
              </a:buClr>
              <a:buNone/>
            </a:pPr>
            <a:r>
              <a:rPr lang="en-GB" sz="2700" dirty="0" smtClean="0">
                <a:solidFill>
                  <a:srgbClr val="FF0000"/>
                </a:solidFill>
              </a:rPr>
              <a:t>an </a:t>
            </a:r>
            <a:r>
              <a:rPr lang="en-GB" sz="2700" dirty="0">
                <a:solidFill>
                  <a:srgbClr val="FF0000"/>
                </a:solidFill>
              </a:rPr>
              <a:t>invoice that has been issued, transmitted and received in a structured electronic format which allows for its automatic and electronic processing</a:t>
            </a:r>
            <a:endParaRPr lang="en-GB" sz="2700" dirty="0" smtClean="0">
              <a:solidFill>
                <a:srgbClr val="FF0000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700" dirty="0" smtClean="0">
                <a:solidFill>
                  <a:schemeClr val="tx2"/>
                </a:solidFill>
              </a:rPr>
              <a:t>No ”image” or “simple PDF” invoice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700" dirty="0" smtClean="0">
                <a:solidFill>
                  <a:schemeClr val="tx2"/>
                </a:solidFill>
              </a:rPr>
              <a:t>Suppliers </a:t>
            </a:r>
            <a:r>
              <a:rPr lang="en-GB" sz="2700" dirty="0">
                <a:solidFill>
                  <a:schemeClr val="tx2"/>
                </a:solidFill>
              </a:rPr>
              <a:t>and buyers </a:t>
            </a:r>
            <a:r>
              <a:rPr lang="en-GB" sz="2700" dirty="0" smtClean="0">
                <a:solidFill>
                  <a:schemeClr val="tx2"/>
                </a:solidFill>
              </a:rPr>
              <a:t>that use </a:t>
            </a:r>
            <a:r>
              <a:rPr lang="en-GB" sz="2700" dirty="0">
                <a:solidFill>
                  <a:schemeClr val="tx2"/>
                </a:solidFill>
              </a:rPr>
              <a:t>structured invoice data </a:t>
            </a:r>
            <a:r>
              <a:rPr lang="en-GB" sz="2700" dirty="0" smtClean="0">
                <a:solidFill>
                  <a:schemeClr val="tx2"/>
                </a:solidFill>
              </a:rPr>
              <a:t>establish a direct two-way communication </a:t>
            </a:r>
            <a:r>
              <a:rPr lang="en-GB" sz="2700" dirty="0">
                <a:solidFill>
                  <a:schemeClr val="tx2"/>
                </a:solidFill>
              </a:rPr>
              <a:t>or </a:t>
            </a:r>
            <a:r>
              <a:rPr lang="en-GB" sz="2700" dirty="0" smtClean="0">
                <a:solidFill>
                  <a:schemeClr val="tx2"/>
                </a:solidFill>
              </a:rPr>
              <a:t>use </a:t>
            </a:r>
            <a:r>
              <a:rPr lang="en-GB" sz="2700" dirty="0">
                <a:solidFill>
                  <a:schemeClr val="tx2"/>
                </a:solidFill>
              </a:rPr>
              <a:t>a service provider for </a:t>
            </a:r>
            <a:r>
              <a:rPr lang="en-GB" sz="2700" dirty="0" smtClean="0">
                <a:solidFill>
                  <a:schemeClr val="tx2"/>
                </a:solidFill>
              </a:rPr>
              <a:t>e-invoice exchange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chemeClr val="tx2"/>
                </a:solidFill>
              </a:rPr>
              <a:t>inbound </a:t>
            </a:r>
            <a:r>
              <a:rPr lang="en-GB" sz="2700" dirty="0" smtClean="0">
                <a:solidFill>
                  <a:schemeClr val="tx2"/>
                </a:solidFill>
              </a:rPr>
              <a:t>and </a:t>
            </a:r>
            <a:r>
              <a:rPr lang="en-GB" sz="2700" dirty="0">
                <a:solidFill>
                  <a:schemeClr val="tx2"/>
                </a:solidFill>
              </a:rPr>
              <a:t>outbound </a:t>
            </a:r>
            <a:r>
              <a:rPr lang="en-GB" sz="2700" dirty="0" smtClean="0">
                <a:solidFill>
                  <a:schemeClr val="tx2"/>
                </a:solidFill>
              </a:rPr>
              <a:t>e-invoicing can be practiced </a:t>
            </a:r>
            <a:r>
              <a:rPr lang="en-GB" sz="2700" dirty="0">
                <a:solidFill>
                  <a:schemeClr val="tx2"/>
                </a:solidFill>
              </a:rPr>
              <a:t>in a centralised manner </a:t>
            </a:r>
            <a:r>
              <a:rPr lang="en-GB" sz="2700" dirty="0" smtClean="0">
                <a:solidFill>
                  <a:schemeClr val="tx2"/>
                </a:solidFill>
              </a:rPr>
              <a:t>increasing </a:t>
            </a:r>
            <a:r>
              <a:rPr lang="en-GB" sz="2700" dirty="0">
                <a:solidFill>
                  <a:schemeClr val="tx2"/>
                </a:solidFill>
              </a:rPr>
              <a:t>transparency and </a:t>
            </a:r>
            <a:r>
              <a:rPr lang="en-GB" sz="2700" dirty="0" smtClean="0">
                <a:solidFill>
                  <a:schemeClr val="tx2"/>
                </a:solidFill>
              </a:rPr>
              <a:t>allowing straight trough processing and cash management</a:t>
            </a:r>
            <a:endParaRPr lang="en-GB" sz="2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4000" b="1" dirty="0">
                <a:solidFill>
                  <a:schemeClr val="tx2"/>
                </a:solidFill>
              </a:rPr>
              <a:t>Common operating </a:t>
            </a:r>
            <a:r>
              <a:rPr lang="en-GB" sz="4000" b="1" dirty="0" smtClean="0">
                <a:solidFill>
                  <a:schemeClr val="tx2"/>
                </a:solidFill>
              </a:rPr>
              <a:t>models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3" y="1484783"/>
            <a:ext cx="163191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file:////C:\Users\Jmarel\AppData\Local\Temp\9\Temp1_00434004.zip\64_e_dr\0001.t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88" y="1268760"/>
            <a:ext cx="866279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14844" y="6057291"/>
            <a:ext cx="8892480" cy="504056"/>
          </a:xfr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smtClean="0">
                <a:solidFill>
                  <a:schemeClr val="tx2"/>
                </a:solidFill>
              </a:rPr>
              <a:t>From TR 16931-4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Direct Connection model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72008" y="1628800"/>
            <a:ext cx="8892480" cy="4464496"/>
          </a:xfr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2"/>
                </a:solidFill>
              </a:rPr>
              <a:t>In a bilateral scenario trading parties are responsible for agreeing at a commercial level the basis on which they will work </a:t>
            </a:r>
            <a:r>
              <a:rPr lang="en-GB" sz="2400" dirty="0">
                <a:solidFill>
                  <a:schemeClr val="tx2"/>
                </a:solidFill>
              </a:rPr>
              <a:t>together and are required to agree on all levels of interoperability, business, semantic and </a:t>
            </a:r>
            <a:r>
              <a:rPr lang="en-GB" sz="2400" smtClean="0">
                <a:solidFill>
                  <a:schemeClr val="tx2"/>
                </a:solidFill>
              </a:rPr>
              <a:t>technical details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Where </a:t>
            </a:r>
            <a:r>
              <a:rPr lang="en-GB" sz="2400" dirty="0">
                <a:solidFill>
                  <a:schemeClr val="tx2"/>
                </a:solidFill>
              </a:rPr>
              <a:t>possible, one or other of the trading parties may work to ensure the maximum degree of standardization in their dealings with as many parties as </a:t>
            </a:r>
            <a:r>
              <a:rPr lang="en-GB" sz="2400" dirty="0" smtClean="0">
                <a:solidFill>
                  <a:schemeClr val="tx2"/>
                </a:solidFill>
              </a:rPr>
              <a:t>possible</a:t>
            </a:r>
            <a:endParaRPr lang="en-GB" sz="2400" dirty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Bilateral </a:t>
            </a:r>
            <a:r>
              <a:rPr lang="en-GB" sz="2400" dirty="0">
                <a:solidFill>
                  <a:schemeClr val="tx2"/>
                </a:solidFill>
              </a:rPr>
              <a:t>exchanges vary enormously in scale and scope from tightly integrated supply chains employing EDI, ERP to ERP direct connections, and EIPP/EBPP (Electronic Invoice or Bill Presentment and Payment) web-portals</a:t>
            </a:r>
            <a:r>
              <a:rPr lang="en-GB" sz="2400" dirty="0" smtClean="0">
                <a:solidFill>
                  <a:schemeClr val="tx2"/>
                </a:solidFill>
              </a:rPr>
              <a:t>.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Four-corner </a:t>
            </a:r>
            <a:r>
              <a:rPr lang="en-GB" sz="4000" b="1" dirty="0">
                <a:solidFill>
                  <a:schemeClr val="tx2"/>
                </a:solidFill>
              </a:rPr>
              <a:t>model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72008" y="1268760"/>
            <a:ext cx="8748464" cy="3672408"/>
          </a:xfr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Service </a:t>
            </a:r>
            <a:r>
              <a:rPr lang="en-GB" sz="2400" dirty="0">
                <a:solidFill>
                  <a:schemeClr val="tx2"/>
                </a:solidFill>
              </a:rPr>
              <a:t>providers </a:t>
            </a:r>
            <a:r>
              <a:rPr lang="en-GB" sz="2400" dirty="0" smtClean="0">
                <a:solidFill>
                  <a:schemeClr val="tx2"/>
                </a:solidFill>
              </a:rPr>
              <a:t>interoperate as required </a:t>
            </a:r>
            <a:r>
              <a:rPr lang="en-GB" sz="2400" dirty="0">
                <a:solidFill>
                  <a:schemeClr val="tx2"/>
                </a:solidFill>
              </a:rPr>
              <a:t>by their </a:t>
            </a:r>
            <a:r>
              <a:rPr lang="en-GB" sz="2400" dirty="0" smtClean="0">
                <a:solidFill>
                  <a:schemeClr val="tx2"/>
                </a:solidFill>
              </a:rPr>
              <a:t>users </a:t>
            </a:r>
            <a:r>
              <a:rPr lang="en-GB" sz="2400" dirty="0">
                <a:solidFill>
                  <a:schemeClr val="tx2"/>
                </a:solidFill>
              </a:rPr>
              <a:t>through bilateral linkages between them or through the creation of multilateral network </a:t>
            </a:r>
            <a:r>
              <a:rPr lang="en-GB" sz="2400" dirty="0" smtClean="0">
                <a:solidFill>
                  <a:schemeClr val="tx2"/>
                </a:solidFill>
              </a:rPr>
              <a:t>solutions</a:t>
            </a:r>
            <a:endParaRPr lang="en-GB" sz="2400" dirty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Trading </a:t>
            </a:r>
            <a:r>
              <a:rPr lang="en-GB" sz="2400" dirty="0">
                <a:solidFill>
                  <a:schemeClr val="tx2"/>
                </a:solidFill>
              </a:rPr>
              <a:t>parties are connected to their own service providers or access points, which </a:t>
            </a:r>
            <a:r>
              <a:rPr lang="en-GB" sz="2400" dirty="0" smtClean="0">
                <a:solidFill>
                  <a:schemeClr val="tx2"/>
                </a:solidFill>
              </a:rPr>
              <a:t>interoperate </a:t>
            </a:r>
            <a:r>
              <a:rPr lang="en-GB" sz="2400" dirty="0">
                <a:solidFill>
                  <a:schemeClr val="tx2"/>
                </a:solidFill>
              </a:rPr>
              <a:t>with each </a:t>
            </a:r>
            <a:r>
              <a:rPr lang="en-GB" sz="2400" dirty="0" smtClean="0">
                <a:solidFill>
                  <a:schemeClr val="tx2"/>
                </a:solidFill>
              </a:rPr>
              <a:t>other: avoid </a:t>
            </a:r>
            <a:r>
              <a:rPr lang="en-GB" sz="2400" dirty="0">
                <a:solidFill>
                  <a:schemeClr val="tx2"/>
                </a:solidFill>
              </a:rPr>
              <a:t>the need to create multiple </a:t>
            </a:r>
            <a:r>
              <a:rPr lang="en-GB" sz="2400" dirty="0" smtClean="0">
                <a:solidFill>
                  <a:schemeClr val="tx2"/>
                </a:solidFill>
              </a:rPr>
              <a:t>differing </a:t>
            </a:r>
            <a:r>
              <a:rPr lang="en-GB" sz="2400" dirty="0">
                <a:solidFill>
                  <a:schemeClr val="tx2"/>
                </a:solidFill>
              </a:rPr>
              <a:t>connections with </a:t>
            </a:r>
            <a:r>
              <a:rPr lang="en-GB" sz="2400" dirty="0" smtClean="0">
                <a:solidFill>
                  <a:schemeClr val="tx2"/>
                </a:solidFill>
              </a:rPr>
              <a:t>all their </a:t>
            </a:r>
            <a:r>
              <a:rPr lang="en-GB" sz="2400" dirty="0">
                <a:solidFill>
                  <a:schemeClr val="tx2"/>
                </a:solidFill>
              </a:rPr>
              <a:t>own trading </a:t>
            </a:r>
            <a:r>
              <a:rPr lang="en-GB" sz="2400" dirty="0" smtClean="0">
                <a:solidFill>
                  <a:schemeClr val="tx2"/>
                </a:solidFill>
              </a:rPr>
              <a:t>parties</a:t>
            </a:r>
            <a:endParaRPr lang="en-GB" sz="2400" dirty="0">
              <a:solidFill>
                <a:schemeClr val="tx2"/>
              </a:solidFill>
            </a:endParaRP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2"/>
                </a:solidFill>
              </a:rPr>
              <a:t>The </a:t>
            </a:r>
            <a:r>
              <a:rPr lang="en-GB" sz="2400" dirty="0">
                <a:solidFill>
                  <a:schemeClr val="tx2"/>
                </a:solidFill>
              </a:rPr>
              <a:t>PEPPOL </a:t>
            </a:r>
            <a:r>
              <a:rPr lang="en-GB" sz="2400" dirty="0" smtClean="0">
                <a:solidFill>
                  <a:schemeClr val="tx2"/>
                </a:solidFill>
              </a:rPr>
              <a:t>(see </a:t>
            </a:r>
            <a:r>
              <a:rPr lang="en-GB" sz="2400" dirty="0">
                <a:solidFill>
                  <a:schemeClr val="tx2"/>
                </a:solidFill>
              </a:rPr>
              <a:t>http://</a:t>
            </a:r>
            <a:r>
              <a:rPr lang="en-GB" sz="2400" dirty="0" err="1">
                <a:solidFill>
                  <a:schemeClr val="tx2"/>
                </a:solidFill>
              </a:rPr>
              <a:t>www.peppol.eu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) e-Delivery </a:t>
            </a:r>
            <a:r>
              <a:rPr lang="en-GB" sz="2400" dirty="0">
                <a:solidFill>
                  <a:schemeClr val="tx2"/>
                </a:solidFill>
              </a:rPr>
              <a:t>Network in the e-Procurement domain is an implementation of the four-corner model with community based </a:t>
            </a:r>
            <a:r>
              <a:rPr lang="en-GB" sz="2400" dirty="0">
                <a:solidFill>
                  <a:schemeClr val="tx2"/>
                </a:solidFill>
              </a:rPr>
              <a:t>interoperability</a:t>
            </a:r>
          </a:p>
          <a:p>
            <a:pPr marL="3429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2"/>
                </a:solidFill>
              </a:rPr>
              <a:t>Lifecycle </a:t>
            </a:r>
            <a:r>
              <a:rPr lang="en-GB" sz="2400" dirty="0">
                <a:solidFill>
                  <a:schemeClr val="tx2"/>
                </a:solidFill>
              </a:rPr>
              <a:t>management and legal governance utilizes CEF e-Delivery capabilities </a:t>
            </a:r>
            <a:r>
              <a:rPr lang="en-GB" sz="2400" dirty="0">
                <a:solidFill>
                  <a:schemeClr val="tx2"/>
                </a:solidFill>
              </a:rPr>
              <a:t>for message exchange, dynamic discovery and look-up, PKI based trust </a:t>
            </a:r>
            <a:r>
              <a:rPr lang="en-GB" sz="2400" dirty="0" smtClean="0">
                <a:solidFill>
                  <a:schemeClr val="tx2"/>
                </a:solidFill>
              </a:rPr>
              <a:t>services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331" y="0"/>
            <a:ext cx="8030668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Support for syntax from CEN:</a:t>
            </a:r>
            <a:br>
              <a:rPr lang="en-GB" sz="4000" b="1" dirty="0" smtClean="0">
                <a:solidFill>
                  <a:schemeClr val="tx2"/>
                </a:solidFill>
              </a:rPr>
            </a:br>
            <a:r>
              <a:rPr lang="en-GB" sz="4000" b="1" dirty="0" smtClean="0">
                <a:solidFill>
                  <a:schemeClr val="tx2"/>
                </a:solidFill>
              </a:rPr>
              <a:t>syntax bindings</a:t>
            </a:r>
            <a:endParaRPr lang="en-GB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34071"/>
              </p:ext>
            </p:extLst>
          </p:nvPr>
        </p:nvGraphicFramePr>
        <p:xfrm>
          <a:off x="105559" y="1771095"/>
          <a:ext cx="8858929" cy="453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1617341"/>
                <a:gridCol w="6737533"/>
              </a:tblGrid>
              <a:tr h="407594">
                <a:tc gridSpan="2">
                  <a:txBody>
                    <a:bodyPr/>
                    <a:lstStyle/>
                    <a:p>
                      <a:r>
                        <a:rPr lang="en-GB" sz="1800" noProof="0" dirty="0" smtClean="0"/>
                        <a:t>Reference</a:t>
                      </a:r>
                      <a:endParaRPr lang="en-GB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Topic (not official title)</a:t>
                      </a:r>
                      <a:endParaRPr lang="en-GB" sz="1800" noProof="0" dirty="0"/>
                    </a:p>
                  </a:txBody>
                  <a:tcPr/>
                </a:tc>
              </a:tr>
              <a:tr h="713289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EN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16931-1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noProof="0" dirty="0" smtClean="0"/>
                        <a:t>European Standard  for the </a:t>
                      </a:r>
                      <a:r>
                        <a:rPr lang="en-GB" sz="1800" b="0" noProof="0" dirty="0" smtClean="0">
                          <a:solidFill>
                            <a:srgbClr val="FF0000"/>
                          </a:solidFill>
                        </a:rPr>
                        <a:t>semantic data model of the core elements of an electronic invoice </a:t>
                      </a:r>
                      <a:r>
                        <a:rPr lang="en-GB" sz="1800" b="0" noProof="0" dirty="0" smtClean="0"/>
                        <a:t>i.e. the content of the invoice valid in Europe</a:t>
                      </a:r>
                      <a:endParaRPr lang="en-GB" sz="1800" b="0" noProof="0" dirty="0"/>
                    </a:p>
                  </a:txBody>
                  <a:tcPr/>
                </a:tc>
              </a:tr>
              <a:tr h="1018984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TS</a:t>
                      </a:r>
                      <a:endParaRPr lang="nb-NO" sz="2200" b="0" dirty="0"/>
                    </a:p>
                  </a:txBody>
                  <a:tcPr>
                    <a:solidFill>
                      <a:srgbClr val="9AFC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noProof="0" dirty="0" smtClean="0"/>
                        <a:t>16931-2</a:t>
                      </a:r>
                      <a:endParaRPr lang="en-GB" sz="2200" b="0" noProof="0" dirty="0"/>
                    </a:p>
                  </a:txBody>
                  <a:tcPr>
                    <a:solidFill>
                      <a:srgbClr val="9AFC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noProof="0" dirty="0" smtClean="0"/>
                        <a:t>A Technical Specification giving a </a:t>
                      </a:r>
                      <a:r>
                        <a:rPr lang="en-GB" sz="2200" b="0" noProof="0" dirty="0" smtClean="0">
                          <a:solidFill>
                            <a:srgbClr val="FF0000"/>
                          </a:solidFill>
                        </a:rPr>
                        <a:t>short list </a:t>
                      </a:r>
                      <a:r>
                        <a:rPr lang="en-GB" sz="2200" b="0" noProof="0" dirty="0" smtClean="0"/>
                        <a:t>of internationally used syntaxes (</a:t>
                      </a:r>
                      <a:r>
                        <a:rPr lang="en-GB" sz="2200" b="0" noProof="0" dirty="0" smtClean="0">
                          <a:solidFill>
                            <a:srgbClr val="FF0000"/>
                          </a:solidFill>
                        </a:rPr>
                        <a:t>UBL &amp; CII</a:t>
                      </a:r>
                      <a:r>
                        <a:rPr lang="en-GB" sz="2200" b="0" noProof="0" dirty="0" smtClean="0"/>
                        <a:t>) that comply with the EN and that public administrations shall support</a:t>
                      </a:r>
                      <a:endParaRPr lang="en-GB" sz="2200" b="0" noProof="0" dirty="0"/>
                    </a:p>
                  </a:txBody>
                  <a:tcPr>
                    <a:solidFill>
                      <a:srgbClr val="9AFC9C"/>
                    </a:solidFill>
                  </a:tcPr>
                </a:tc>
              </a:tr>
              <a:tr h="713289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TS</a:t>
                      </a:r>
                      <a:endParaRPr lang="nb-NO" sz="2200" b="0" dirty="0"/>
                    </a:p>
                  </a:txBody>
                  <a:tcPr>
                    <a:solidFill>
                      <a:srgbClr val="9AFC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noProof="0" dirty="0" smtClean="0"/>
                        <a:t>16931-3-1</a:t>
                      </a:r>
                      <a:r>
                        <a:rPr lang="en-GB" sz="2200" b="0" baseline="0" noProof="0" dirty="0" smtClean="0"/>
                        <a:t> </a:t>
                      </a:r>
                      <a:r>
                        <a:rPr lang="is-IS" sz="2200" b="0" noProof="0" dirty="0" smtClean="0"/>
                        <a:t>…</a:t>
                      </a:r>
                      <a:r>
                        <a:rPr lang="en-GB" sz="2200" b="0" noProof="0" dirty="0" smtClean="0"/>
                        <a:t/>
                      </a:r>
                      <a:br>
                        <a:rPr lang="en-GB" sz="2200" b="0" noProof="0" dirty="0" smtClean="0"/>
                      </a:br>
                      <a:r>
                        <a:rPr lang="en-GB" sz="2200" b="0" noProof="0" dirty="0" smtClean="0"/>
                        <a:t>16931-3-4</a:t>
                      </a:r>
                      <a:endParaRPr lang="en-GB" sz="2200" b="0" noProof="0" dirty="0"/>
                    </a:p>
                  </a:txBody>
                  <a:tcPr>
                    <a:solidFill>
                      <a:srgbClr val="9AFC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0" noProof="0" dirty="0" smtClean="0"/>
                        <a:t>A set of 4 technical specifications for syntax binding methodology</a:t>
                      </a:r>
                      <a:r>
                        <a:rPr lang="en-GB" sz="2200" b="0" baseline="0" noProof="0" dirty="0" smtClean="0"/>
                        <a:t> and 3 syntax </a:t>
                      </a:r>
                      <a:r>
                        <a:rPr lang="en-GB" sz="2200" b="0" noProof="0" dirty="0" smtClean="0"/>
                        <a:t>bindings with the EN for </a:t>
                      </a:r>
                      <a:r>
                        <a:rPr lang="en-GB" sz="2200" b="0" noProof="0" dirty="0" smtClean="0">
                          <a:solidFill>
                            <a:srgbClr val="FF0000"/>
                          </a:solidFill>
                        </a:rPr>
                        <a:t>UBL, CII and EDIFACT</a:t>
                      </a:r>
                      <a:endParaRPr lang="en-GB" sz="2200" b="0" i="1" noProof="0" dirty="0" smtClean="0"/>
                    </a:p>
                  </a:txBody>
                  <a:tcPr>
                    <a:solidFill>
                      <a:srgbClr val="9AFC9C"/>
                    </a:solidFill>
                  </a:tcPr>
                </a:tc>
              </a:tr>
              <a:tr h="40759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TR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16931-4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Transmission guideline</a:t>
                      </a:r>
                      <a:endParaRPr lang="en-GB" sz="1800" b="0" noProof="0" dirty="0"/>
                    </a:p>
                  </a:txBody>
                  <a:tcPr/>
                </a:tc>
              </a:tr>
              <a:tr h="40759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TR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16931-5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EN extension methodology</a:t>
                      </a:r>
                      <a:endParaRPr lang="en-GB" sz="1800" b="0" noProof="0" dirty="0"/>
                    </a:p>
                  </a:txBody>
                  <a:tcPr/>
                </a:tc>
              </a:tr>
              <a:tr h="407594">
                <a:tc>
                  <a:txBody>
                    <a:bodyPr/>
                    <a:lstStyle/>
                    <a:p>
                      <a:r>
                        <a:rPr lang="nb-NO" sz="1800" b="0" dirty="0" smtClean="0"/>
                        <a:t>TR</a:t>
                      </a:r>
                      <a:endParaRPr lang="nb-NO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16931-6</a:t>
                      </a:r>
                      <a:endParaRPr lang="en-GB" sz="18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noProof="0" dirty="0" smtClean="0"/>
                        <a:t>Test results</a:t>
                      </a:r>
                      <a:endParaRPr lang="en-GB" sz="1800" b="0" i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6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7BEA9-3920-4CCE-A5D2-CF5853630D2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Syntax </a:t>
            </a:r>
            <a:r>
              <a:rPr lang="nl-NL" sz="4000" b="1" dirty="0" smtClean="0">
                <a:solidFill>
                  <a:schemeClr val="tx2"/>
                </a:solidFill>
              </a:rPr>
              <a:t>binding: </a:t>
            </a:r>
            <a:r>
              <a:rPr lang="en-GB" sz="4000" b="1" dirty="0" smtClean="0">
                <a:solidFill>
                  <a:schemeClr val="tx2"/>
                </a:solidFill>
              </a:rPr>
              <a:t>methodology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412776"/>
            <a:ext cx="8892480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Different invoice formats are supported with syntax bindings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TS 16931-3-1 specifies the methodology of the mapping between: 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tx2"/>
                </a:solidFill>
              </a:rPr>
              <a:t>the semantic model of an electronic invoice, included in EN 16931-1 and 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chemeClr val="tx2"/>
                </a:solidFill>
              </a:rPr>
              <a:t>a syntax, i.e. an invoice syntax with its own model</a:t>
            </a:r>
            <a:endParaRPr lang="en-GB" sz="3200" dirty="0" smtClean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5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7BEA9-3920-4CCE-A5D2-CF5853630D2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Syntax </a:t>
            </a:r>
            <a:r>
              <a:rPr lang="nl-NL" sz="4000" b="1" dirty="0" smtClean="0">
                <a:solidFill>
                  <a:schemeClr val="tx2"/>
                </a:solidFill>
              </a:rPr>
              <a:t>binding: </a:t>
            </a:r>
            <a:r>
              <a:rPr lang="nl-NL" sz="4000" b="1" dirty="0" err="1" smtClean="0">
                <a:solidFill>
                  <a:schemeClr val="tx2"/>
                </a:solidFill>
              </a:rPr>
              <a:t>methodology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412776"/>
            <a:ext cx="8892480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Specifies </a:t>
            </a:r>
            <a:r>
              <a:rPr lang="en-GB" dirty="0">
                <a:solidFill>
                  <a:schemeClr val="tx2"/>
                </a:solidFill>
              </a:rPr>
              <a:t>which element in the syntax is to be </a:t>
            </a:r>
            <a:r>
              <a:rPr lang="en-GB" dirty="0" smtClean="0">
                <a:solidFill>
                  <a:schemeClr val="tx2"/>
                </a:solidFill>
              </a:rPr>
              <a:t>used for the </a:t>
            </a:r>
            <a:r>
              <a:rPr lang="en-GB" dirty="0">
                <a:solidFill>
                  <a:schemeClr val="tx2"/>
                </a:solidFill>
              </a:rPr>
              <a:t>information </a:t>
            </a:r>
            <a:r>
              <a:rPr lang="en-GB" dirty="0" smtClean="0">
                <a:solidFill>
                  <a:schemeClr val="tx2"/>
                </a:solidFill>
              </a:rPr>
              <a:t>contained in each element in the semantic model, including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Any sub-elements 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supplementary components such as Identification scheme identifiers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Any mismatches between semantics, format, cardinality or structure are indicated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8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7BEA9-3920-4CCE-A5D2-CF5853630D2B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Syntax bindings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412776"/>
            <a:ext cx="8892480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/>
                </a:solidFill>
              </a:rPr>
              <a:t>Bindings to: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UBL 2.1 </a:t>
            </a:r>
            <a:r>
              <a:rPr lang="en-GB" dirty="0" smtClean="0">
                <a:solidFill>
                  <a:schemeClr val="tx2"/>
                </a:solidFill>
              </a:rPr>
              <a:t>- ISO/IEC 19845 -&gt; TS 16931-3-2</a:t>
            </a:r>
            <a:endParaRPr lang="en-GB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UN/CEFACT XML Core Invoice </a:t>
            </a:r>
            <a:r>
              <a:rPr lang="en-GB" dirty="0" smtClean="0">
                <a:solidFill>
                  <a:schemeClr val="tx2"/>
                </a:solidFill>
              </a:rPr>
              <a:t>D16B -&gt; TS 16931-3-3</a:t>
            </a:r>
            <a:endParaRPr lang="en-GB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EDIFACT INVOIC </a:t>
            </a:r>
            <a:r>
              <a:rPr lang="en-GB" dirty="0" smtClean="0">
                <a:solidFill>
                  <a:schemeClr val="tx2"/>
                </a:solidFill>
              </a:rPr>
              <a:t>D16B -&gt; TS 16931-3-4 (not mandatory for public authorities)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/>
                </a:solidFill>
              </a:rPr>
              <a:t>Two tables per </a:t>
            </a:r>
            <a:r>
              <a:rPr lang="en-GB" sz="2800" dirty="0" smtClean="0">
                <a:solidFill>
                  <a:schemeClr val="tx2"/>
                </a:solidFill>
              </a:rPr>
              <a:t>binding :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Core elements to syntax (normative)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2"/>
                </a:solidFill>
              </a:rPr>
              <a:t>Syntax to core elements (reference information for implementers)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/>
                </a:solidFill>
              </a:rPr>
              <a:t>Indication of mismatches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/>
                </a:solidFill>
              </a:rPr>
              <a:t>Validation artefacts</a:t>
            </a: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20517</TotalTime>
  <Words>767</Words>
  <Application>Microsoft Macintosh PowerPoint</Application>
  <PresentationFormat>Presentazione su schermo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Calibri</vt:lpstr>
      <vt:lpstr>Wingdings</vt:lpstr>
      <vt:lpstr>Arial</vt:lpstr>
      <vt:lpstr>Office Theme</vt:lpstr>
      <vt:lpstr>1_Office Theme</vt:lpstr>
      <vt:lpstr>Presentazione di PowerPoint</vt:lpstr>
      <vt:lpstr>Setting up an e-invoicing system</vt:lpstr>
      <vt:lpstr>Common operating models</vt:lpstr>
      <vt:lpstr>Direct Connection model</vt:lpstr>
      <vt:lpstr>Four-corner model</vt:lpstr>
      <vt:lpstr>Support for syntax from CEN: syntax bindings</vt:lpstr>
      <vt:lpstr>Syntax binding: methodology</vt:lpstr>
      <vt:lpstr>Syntax binding: methodology</vt:lpstr>
      <vt:lpstr>Syntax bindings</vt:lpstr>
      <vt:lpstr>Syntax bindings example: UBL</vt:lpstr>
      <vt:lpstr>Syntax bindingsexample: UBL</vt:lpstr>
      <vt:lpstr>How to support implementation?</vt:lpstr>
      <vt:lpstr>How to support implementation?</vt:lpstr>
      <vt:lpstr>Questions?</vt:lpstr>
    </vt:vector>
  </TitlesOfParts>
  <Company>NEN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van der Marel</dc:creator>
  <cp:lastModifiedBy>AC</cp:lastModifiedBy>
  <cp:revision>888</cp:revision>
  <dcterms:created xsi:type="dcterms:W3CDTF">2014-08-18T09:57:55Z</dcterms:created>
  <dcterms:modified xsi:type="dcterms:W3CDTF">2017-10-30T06:14:35Z</dcterms:modified>
</cp:coreProperties>
</file>