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3" r:id="rId2"/>
    <p:sldId id="313" r:id="rId3"/>
    <p:sldId id="319" r:id="rId4"/>
    <p:sldId id="310" r:id="rId5"/>
    <p:sldId id="335" r:id="rId6"/>
    <p:sldId id="340" r:id="rId7"/>
    <p:sldId id="337" r:id="rId8"/>
    <p:sldId id="336" r:id="rId9"/>
    <p:sldId id="321" r:id="rId10"/>
    <p:sldId id="322" r:id="rId11"/>
    <p:sldId id="341" r:id="rId12"/>
    <p:sldId id="323" r:id="rId13"/>
    <p:sldId id="338" r:id="rId14"/>
    <p:sldId id="342" r:id="rId15"/>
    <p:sldId id="353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A5C75-A443-4743-B001-4AB7EA484385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10CE-4EED-456A-B3D8-6F708208E4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52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9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47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33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07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1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9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1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71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8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2"/>
                </a:solidFill>
              </a:rPr>
              <a:t>CIUS’s and extensions</a:t>
            </a:r>
            <a:endParaRPr lang="nl-NL" sz="3600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2502" y="4073177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rgbClr val="FFC000"/>
                </a:solidFill>
              </a:rPr>
              <a:t>E-invoicing Training </a:t>
            </a:r>
            <a:r>
              <a:rPr lang="nl-NL" dirty="0" smtClean="0">
                <a:solidFill>
                  <a:srgbClr val="FFC000"/>
                </a:solidFill>
              </a:rPr>
              <a:t>conference</a:t>
            </a:r>
          </a:p>
          <a:p>
            <a:r>
              <a:rPr lang="nl-NL" dirty="0" smtClean="0">
                <a:solidFill>
                  <a:srgbClr val="FFC000"/>
                </a:solidFill>
              </a:rPr>
              <a:t>Nicosia, </a:t>
            </a:r>
            <a:r>
              <a:rPr lang="nl-NL" dirty="0" smtClean="0">
                <a:solidFill>
                  <a:srgbClr val="FFC000"/>
                </a:solidFill>
              </a:rPr>
              <a:t>October </a:t>
            </a:r>
            <a:r>
              <a:rPr lang="nl-NL" dirty="0" smtClean="0">
                <a:solidFill>
                  <a:srgbClr val="FFC000"/>
                </a:solidFill>
              </a:rPr>
              <a:t>30, 2017</a:t>
            </a:r>
            <a:endParaRPr lang="nl-NL" dirty="0">
              <a:solidFill>
                <a:srgbClr val="FFC000"/>
              </a:solidFill>
            </a:endParaRPr>
          </a:p>
          <a:p>
            <a:r>
              <a:rPr lang="nl-NL" dirty="0">
                <a:solidFill>
                  <a:srgbClr val="FFC000"/>
                </a:solidFill>
              </a:rPr>
              <a:t>Fred van Blommestein</a:t>
            </a:r>
          </a:p>
          <a:p>
            <a:r>
              <a:rPr lang="nl-NL" sz="1200" dirty="0" err="1">
                <a:solidFill>
                  <a:srgbClr val="FFC000"/>
                </a:solidFill>
              </a:rPr>
              <a:t>This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presentation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expresses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the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position</a:t>
            </a:r>
            <a:r>
              <a:rPr lang="nl-NL" sz="1200" dirty="0">
                <a:solidFill>
                  <a:srgbClr val="FFC000"/>
                </a:solidFill>
              </a:rPr>
              <a:t> of </a:t>
            </a:r>
            <a:r>
              <a:rPr lang="nl-NL" sz="1200" dirty="0" err="1">
                <a:solidFill>
                  <a:srgbClr val="FFC000"/>
                </a:solidFill>
              </a:rPr>
              <a:t>the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above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mentioned</a:t>
            </a:r>
            <a:r>
              <a:rPr lang="nl-NL" sz="1200" dirty="0">
                <a:solidFill>
                  <a:srgbClr val="FFC000"/>
                </a:solidFill>
              </a:rPr>
              <a:t> presenter. Not of </a:t>
            </a:r>
            <a:r>
              <a:rPr lang="nl-NL" sz="1200" dirty="0" smtClean="0">
                <a:solidFill>
                  <a:srgbClr val="FFC000"/>
                </a:solidFill>
              </a:rPr>
              <a:t>CEN.</a:t>
            </a:r>
            <a:endParaRPr lang="nl-NL" sz="1200" dirty="0">
              <a:solidFill>
                <a:srgbClr val="FFC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76264" cy="187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0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381000"/>
            <a:ext cx="8054156" cy="5328914"/>
          </a:xfrm>
        </p:spPr>
      </p:pic>
    </p:spTree>
    <p:extLst>
      <p:ext uri="{BB962C8B-B14F-4D97-AF65-F5344CB8AC3E}">
        <p14:creationId xmlns:p14="http://schemas.microsoft.com/office/powerpoint/2010/main" val="26317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32" y="260648"/>
            <a:ext cx="82296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Energy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209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Objective: Energy management systems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sz="3000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Clr>
                <a:srgbClr val="FFC000"/>
              </a:buClr>
              <a:buNone/>
            </a:pPr>
            <a:r>
              <a:rPr lang="nl-NL" sz="3000" dirty="0" smtClean="0">
                <a:solidFill>
                  <a:schemeClr val="tx2"/>
                </a:solidFill>
              </a:rPr>
              <a:t>	Additional information: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Name and address of grid manager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Meter identification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Meter readings</a:t>
            </a:r>
            <a:endParaRPr lang="nl-NL" sz="22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8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706" y="188641"/>
            <a:ext cx="3178696" cy="1143000"/>
          </a:xfrm>
        </p:spPr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tx2"/>
                </a:solidFill>
                <a:ea typeface="ＭＳ Ｐゴシック" pitchFamily="34" charset="-128"/>
              </a:rPr>
              <a:t>BPI-check</a:t>
            </a:r>
            <a:endParaRPr lang="nl-NL" sz="40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11" name="Freeform: Shape 10"/>
          <p:cNvSpPr/>
          <p:nvPr/>
        </p:nvSpPr>
        <p:spPr>
          <a:xfrm>
            <a:off x="1612606" y="2553017"/>
            <a:ext cx="2398830" cy="2398830"/>
          </a:xfrm>
          <a:custGeom>
            <a:avLst/>
            <a:gdLst>
              <a:gd name="connsiteX0" fmla="*/ 0 w 2398830"/>
              <a:gd name="connsiteY0" fmla="*/ 1199415 h 2398830"/>
              <a:gd name="connsiteX1" fmla="*/ 1199415 w 2398830"/>
              <a:gd name="connsiteY1" fmla="*/ 0 h 2398830"/>
              <a:gd name="connsiteX2" fmla="*/ 2398830 w 2398830"/>
              <a:gd name="connsiteY2" fmla="*/ 1199415 h 2398830"/>
              <a:gd name="connsiteX3" fmla="*/ 1199415 w 2398830"/>
              <a:gd name="connsiteY3" fmla="*/ 2398830 h 2398830"/>
              <a:gd name="connsiteX4" fmla="*/ 0 w 2398830"/>
              <a:gd name="connsiteY4" fmla="*/ 1199415 h 239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8830" h="2398830">
                <a:moveTo>
                  <a:pt x="0" y="1199415"/>
                </a:moveTo>
                <a:cubicBezTo>
                  <a:pt x="0" y="536996"/>
                  <a:pt x="536996" y="0"/>
                  <a:pt x="1199415" y="0"/>
                </a:cubicBezTo>
                <a:cubicBezTo>
                  <a:pt x="1861834" y="0"/>
                  <a:pt x="2398830" y="536996"/>
                  <a:pt x="2398830" y="1199415"/>
                </a:cubicBezTo>
                <a:cubicBezTo>
                  <a:pt x="2398830" y="1861834"/>
                  <a:pt x="1861834" y="2398830"/>
                  <a:pt x="1199415" y="2398830"/>
                </a:cubicBezTo>
                <a:cubicBezTo>
                  <a:pt x="536996" y="2398830"/>
                  <a:pt x="0" y="1861834"/>
                  <a:pt x="0" y="1199415"/>
                </a:cubicBezTo>
                <a:close/>
              </a:path>
            </a:pathLst>
          </a:cu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spcFirstLastPara="0" vert="horz" wrap="square" lIns="381781" tIns="381781" rIns="381781" bIns="381781" numCol="1" spcCol="1270" anchor="ctr" anchorCtr="0">
            <a:noAutofit/>
          </a:bodyPr>
          <a:lstStyle/>
          <a:p>
            <a:pPr marL="0" marR="0" lvl="0" indent="0" algn="ctr" defTabSz="10668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Invoice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/>
          <p:cNvSpPr/>
          <p:nvPr/>
        </p:nvSpPr>
        <p:spPr>
          <a:xfrm>
            <a:off x="2212314" y="1592061"/>
            <a:ext cx="1199415" cy="1199415"/>
          </a:xfrm>
          <a:custGeom>
            <a:avLst/>
            <a:gdLst>
              <a:gd name="connsiteX0" fmla="*/ 0 w 1199415"/>
              <a:gd name="connsiteY0" fmla="*/ 599708 h 1199415"/>
              <a:gd name="connsiteX1" fmla="*/ 599708 w 1199415"/>
              <a:gd name="connsiteY1" fmla="*/ 0 h 1199415"/>
              <a:gd name="connsiteX2" fmla="*/ 1199416 w 1199415"/>
              <a:gd name="connsiteY2" fmla="*/ 599708 h 1199415"/>
              <a:gd name="connsiteX3" fmla="*/ 599708 w 1199415"/>
              <a:gd name="connsiteY3" fmla="*/ 1199416 h 1199415"/>
              <a:gd name="connsiteX4" fmla="*/ 0 w 1199415"/>
              <a:gd name="connsiteY4" fmla="*/ 599708 h 119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415" h="1199415">
                <a:moveTo>
                  <a:pt x="0" y="599708"/>
                </a:moveTo>
                <a:cubicBezTo>
                  <a:pt x="0" y="268498"/>
                  <a:pt x="268498" y="0"/>
                  <a:pt x="599708" y="0"/>
                </a:cubicBezTo>
                <a:cubicBezTo>
                  <a:pt x="930918" y="0"/>
                  <a:pt x="1199416" y="268498"/>
                  <a:pt x="1199416" y="599708"/>
                </a:cubicBezTo>
                <a:cubicBezTo>
                  <a:pt x="1199416" y="930918"/>
                  <a:pt x="930918" y="1199416"/>
                  <a:pt x="599708" y="1199416"/>
                </a:cubicBezTo>
                <a:cubicBezTo>
                  <a:pt x="268498" y="1199416"/>
                  <a:pt x="0" y="930918"/>
                  <a:pt x="0" y="599708"/>
                </a:cubicBezTo>
                <a:close/>
              </a:path>
            </a:pathLst>
          </a:cu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spcFirstLastPara="0" vert="horz" wrap="none" lIns="192160" tIns="192160" rIns="192160" bIns="192160" numCol="1" spcCol="1270" anchor="ctr" anchorCtr="0">
            <a:noAutofit/>
          </a:bodyPr>
          <a:lstStyle/>
          <a:p>
            <a:pPr marL="0" marR="0" lvl="0" indent="0" algn="ctr" defTabSz="5778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Bill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/>
          <p:cNvSpPr/>
          <p:nvPr/>
        </p:nvSpPr>
        <p:spPr>
          <a:xfrm>
            <a:off x="924313" y="3933056"/>
            <a:ext cx="1199415" cy="1199415"/>
          </a:xfrm>
          <a:custGeom>
            <a:avLst/>
            <a:gdLst>
              <a:gd name="connsiteX0" fmla="*/ 0 w 1199415"/>
              <a:gd name="connsiteY0" fmla="*/ 599708 h 1199415"/>
              <a:gd name="connsiteX1" fmla="*/ 599708 w 1199415"/>
              <a:gd name="connsiteY1" fmla="*/ 0 h 1199415"/>
              <a:gd name="connsiteX2" fmla="*/ 1199416 w 1199415"/>
              <a:gd name="connsiteY2" fmla="*/ 599708 h 1199415"/>
              <a:gd name="connsiteX3" fmla="*/ 599708 w 1199415"/>
              <a:gd name="connsiteY3" fmla="*/ 1199416 h 1199415"/>
              <a:gd name="connsiteX4" fmla="*/ 0 w 1199415"/>
              <a:gd name="connsiteY4" fmla="*/ 599708 h 119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415" h="1199415">
                <a:moveTo>
                  <a:pt x="0" y="599708"/>
                </a:moveTo>
                <a:cubicBezTo>
                  <a:pt x="0" y="268498"/>
                  <a:pt x="268498" y="0"/>
                  <a:pt x="599708" y="0"/>
                </a:cubicBezTo>
                <a:cubicBezTo>
                  <a:pt x="930918" y="0"/>
                  <a:pt x="1199416" y="268498"/>
                  <a:pt x="1199416" y="599708"/>
                </a:cubicBezTo>
                <a:cubicBezTo>
                  <a:pt x="1199416" y="930918"/>
                  <a:pt x="930918" y="1199416"/>
                  <a:pt x="599708" y="1199416"/>
                </a:cubicBezTo>
                <a:cubicBezTo>
                  <a:pt x="268498" y="1199416"/>
                  <a:pt x="0" y="930918"/>
                  <a:pt x="0" y="599708"/>
                </a:cubicBezTo>
                <a:close/>
              </a:path>
            </a:pathLst>
          </a:cu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spcFirstLastPara="0" vert="horz" wrap="none" lIns="192160" tIns="192160" rIns="192160" bIns="192160" numCol="1" spcCol="1270" anchor="ctr" anchorCtr="0">
            <a:noAutofit/>
          </a:bodyPr>
          <a:lstStyle/>
          <a:p>
            <a:pPr marL="0" marR="0" lvl="0" indent="0" algn="ctr" defTabSz="5778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/>
          <p:cNvSpPr/>
          <p:nvPr/>
        </p:nvSpPr>
        <p:spPr>
          <a:xfrm>
            <a:off x="3372691" y="3933056"/>
            <a:ext cx="1199415" cy="1199415"/>
          </a:xfrm>
          <a:custGeom>
            <a:avLst/>
            <a:gdLst>
              <a:gd name="connsiteX0" fmla="*/ 0 w 1199415"/>
              <a:gd name="connsiteY0" fmla="*/ 599708 h 1199415"/>
              <a:gd name="connsiteX1" fmla="*/ 599708 w 1199415"/>
              <a:gd name="connsiteY1" fmla="*/ 0 h 1199415"/>
              <a:gd name="connsiteX2" fmla="*/ 1199416 w 1199415"/>
              <a:gd name="connsiteY2" fmla="*/ 599708 h 1199415"/>
              <a:gd name="connsiteX3" fmla="*/ 599708 w 1199415"/>
              <a:gd name="connsiteY3" fmla="*/ 1199416 h 1199415"/>
              <a:gd name="connsiteX4" fmla="*/ 0 w 1199415"/>
              <a:gd name="connsiteY4" fmla="*/ 599708 h 119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415" h="1199415">
                <a:moveTo>
                  <a:pt x="0" y="599708"/>
                </a:moveTo>
                <a:cubicBezTo>
                  <a:pt x="0" y="268498"/>
                  <a:pt x="268498" y="0"/>
                  <a:pt x="599708" y="0"/>
                </a:cubicBezTo>
                <a:cubicBezTo>
                  <a:pt x="930918" y="0"/>
                  <a:pt x="1199416" y="268498"/>
                  <a:pt x="1199416" y="599708"/>
                </a:cubicBezTo>
                <a:cubicBezTo>
                  <a:pt x="1199416" y="930918"/>
                  <a:pt x="930918" y="1199416"/>
                  <a:pt x="599708" y="1199416"/>
                </a:cubicBezTo>
                <a:cubicBezTo>
                  <a:pt x="268498" y="1199416"/>
                  <a:pt x="0" y="930918"/>
                  <a:pt x="0" y="599708"/>
                </a:cubicBezTo>
                <a:close/>
              </a:path>
            </a:pathLst>
          </a:custGeom>
          <a:gradFill rotWithShape="1">
            <a:gsLst>
              <a:gs pos="0">
                <a:srgbClr val="A5A5A5">
                  <a:satMod val="103000"/>
                  <a:lumMod val="102000"/>
                  <a:tint val="94000"/>
                </a:srgbClr>
              </a:gs>
              <a:gs pos="50000">
                <a:srgbClr val="A5A5A5">
                  <a:satMod val="110000"/>
                  <a:lumMod val="100000"/>
                  <a:shade val="100000"/>
                </a:srgbClr>
              </a:gs>
              <a:gs pos="100000">
                <a:srgbClr val="A5A5A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spcFirstLastPara="0" vert="horz" wrap="none" lIns="192160" tIns="192160" rIns="192160" bIns="192160" numCol="1" spcCol="1270" anchor="ctr" anchorCtr="0">
            <a:noAutofit/>
          </a:bodyPr>
          <a:lstStyle/>
          <a:p>
            <a:pPr marL="0" marR="0" lvl="0" indent="0" algn="ctr" defTabSz="57785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548680"/>
            <a:ext cx="42736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aseline="0" dirty="0" smtClean="0">
                <a:solidFill>
                  <a:srgbClr val="63A1DB"/>
                </a:solidFill>
              </a:rPr>
              <a:t>Bill</a:t>
            </a:r>
            <a:endParaRPr lang="nl-NL" sz="2000" baseline="0" dirty="0">
              <a:solidFill>
                <a:srgbClr val="63A1DB"/>
              </a:solidFill>
            </a:endParaRPr>
          </a:p>
          <a:p>
            <a:r>
              <a:rPr lang="nl-NL" sz="2000" baseline="0" dirty="0" smtClean="0"/>
              <a:t>Legislative</a:t>
            </a:r>
            <a:r>
              <a:rPr lang="nl-NL" sz="2000" dirty="0" smtClean="0"/>
              <a:t> information</a:t>
            </a:r>
          </a:p>
          <a:p>
            <a:r>
              <a:rPr lang="nl-NL" sz="2000" baseline="0" dirty="0" smtClean="0"/>
              <a:t>Bookkeeping</a:t>
            </a:r>
            <a:endParaRPr lang="nl-NL" sz="2000" baseline="0" dirty="0"/>
          </a:p>
          <a:p>
            <a:endParaRPr lang="nl-NL" sz="2000" baseline="0" dirty="0"/>
          </a:p>
          <a:p>
            <a:r>
              <a:rPr lang="nl-NL" sz="2000" baseline="0" dirty="0" smtClean="0">
                <a:solidFill>
                  <a:srgbClr val="F38747"/>
                </a:solidFill>
              </a:rPr>
              <a:t>Pay</a:t>
            </a:r>
            <a:endParaRPr lang="nl-NL" sz="2000" baseline="0" dirty="0">
              <a:solidFill>
                <a:srgbClr val="F38747"/>
              </a:solidFill>
            </a:endParaRPr>
          </a:p>
          <a:p>
            <a:r>
              <a:rPr lang="nl-NL" sz="2000" baseline="0" dirty="0" smtClean="0"/>
              <a:t>Sufficient information to perform the payment</a:t>
            </a:r>
            <a:endParaRPr lang="nl-NL" sz="2000" baseline="0" dirty="0"/>
          </a:p>
          <a:p>
            <a:endParaRPr lang="nl-NL" sz="2000" baseline="0" dirty="0"/>
          </a:p>
          <a:p>
            <a:r>
              <a:rPr lang="nl-NL" sz="2000" baseline="0" dirty="0" smtClean="0">
                <a:solidFill>
                  <a:srgbClr val="ABABAB"/>
                </a:solidFill>
              </a:rPr>
              <a:t>Inform</a:t>
            </a:r>
            <a:endParaRPr lang="nl-NL" sz="2000" baseline="0" dirty="0">
              <a:solidFill>
                <a:srgbClr val="ABABAB"/>
              </a:solidFill>
            </a:endParaRPr>
          </a:p>
          <a:p>
            <a:r>
              <a:rPr lang="nl-NL" sz="2000" baseline="0" dirty="0" smtClean="0"/>
              <a:t>All other information</a:t>
            </a:r>
          </a:p>
          <a:p>
            <a:r>
              <a:rPr lang="nl-NL" sz="2000" baseline="0" dirty="0" smtClean="0"/>
              <a:t>Ask the following questions:</a:t>
            </a:r>
            <a:endParaRPr lang="nl-NL" sz="2000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aseline="0" dirty="0" smtClean="0"/>
              <a:t>Why is the information on the (paper) invoice; is it needed? For what?</a:t>
            </a:r>
            <a:endParaRPr lang="nl-NL" sz="2000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aseline="0" dirty="0" smtClean="0"/>
              <a:t>Do my customers ask for it? Why?</a:t>
            </a:r>
            <a:endParaRPr lang="nl-NL" sz="2000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aseline="0" dirty="0" smtClean="0"/>
              <a:t>Should the info be structured? Can it be textual?</a:t>
            </a:r>
            <a:endParaRPr lang="nl-NL" sz="2000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baseline="0" dirty="0" smtClean="0"/>
              <a:t>Can the info be transferred in another way? Attachment? Different document?</a:t>
            </a:r>
            <a:endParaRPr lang="nl-NL" sz="2000" baseline="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8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solidFill>
                  <a:schemeClr val="tx2"/>
                </a:solidFill>
                <a:ea typeface="ＭＳ Ｐゴシック" pitchFamily="34" charset="-128"/>
              </a:rPr>
              <a:t>Extensions step by step</a:t>
            </a:r>
            <a:endParaRPr lang="nl-NL" sz="36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47" name="Flowchart: Connector 46"/>
          <p:cNvSpPr/>
          <p:nvPr/>
        </p:nvSpPr>
        <p:spPr>
          <a:xfrm>
            <a:off x="1153067" y="980728"/>
            <a:ext cx="250581" cy="250581"/>
          </a:xfrm>
          <a:prstGeom prst="flowChartConnector">
            <a:avLst/>
          </a:prstGeom>
          <a:solidFill>
            <a:sysClr val="window" lastClr="FFFFFF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lowchart: Alternate Process 47"/>
          <p:cNvSpPr/>
          <p:nvPr/>
        </p:nvSpPr>
        <p:spPr>
          <a:xfrm>
            <a:off x="656862" y="1634420"/>
            <a:ext cx="1242991" cy="407990"/>
          </a:xfrm>
          <a:prstGeom prst="flowChartAlternateProcess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600" kern="0" baseline="0" dirty="0" smtClean="0">
                <a:solidFill>
                  <a:prstClr val="white"/>
                </a:solidFill>
                <a:latin typeface="Calibri" panose="020F0502020204030204"/>
                <a:ea typeface="+mn-ea"/>
              </a:rPr>
              <a:t>BPI-check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50" name="Straight Arrow Connector 49"/>
          <p:cNvCxnSpPr>
            <a:stCxn id="47" idx="4"/>
            <a:endCxn id="48" idx="0"/>
          </p:cNvCxnSpPr>
          <p:nvPr/>
        </p:nvCxnSpPr>
        <p:spPr>
          <a:xfrm>
            <a:off x="1278358" y="1231309"/>
            <a:ext cx="0" cy="403111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1" name="Straight Arrow Connector 50"/>
          <p:cNvCxnSpPr>
            <a:stCxn id="48" idx="2"/>
            <a:endCxn id="52" idx="0"/>
          </p:cNvCxnSpPr>
          <p:nvPr/>
        </p:nvCxnSpPr>
        <p:spPr>
          <a:xfrm>
            <a:off x="1278358" y="2042410"/>
            <a:ext cx="0" cy="34302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2" name="Flowchart: Decision 51"/>
          <p:cNvSpPr/>
          <p:nvPr/>
        </p:nvSpPr>
        <p:spPr>
          <a:xfrm>
            <a:off x="726313" y="2385433"/>
            <a:ext cx="1104089" cy="739740"/>
          </a:xfrm>
          <a:prstGeom prst="flowChartDecision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structured </a:t>
            </a:r>
            <a:endParaRPr kumimoji="0" lang="nl-NL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900" kern="0" dirty="0" smtClean="0">
                <a:solidFill>
                  <a:prstClr val="white"/>
                </a:solidFill>
                <a:latin typeface="Calibri" panose="020F0502020204030204"/>
              </a:rPr>
              <a:t>needed</a:t>
            </a:r>
            <a:r>
              <a:rPr kumimoji="0" lang="nl-NL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nl-NL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Flowchart: Connector 52"/>
          <p:cNvSpPr/>
          <p:nvPr/>
        </p:nvSpPr>
        <p:spPr>
          <a:xfrm>
            <a:off x="1153067" y="5626691"/>
            <a:ext cx="250581" cy="250581"/>
          </a:xfrm>
          <a:prstGeom prst="flowChartConnector">
            <a:avLst/>
          </a:prstGeom>
          <a:noFill/>
          <a:ln w="9525" cap="flat" cmpd="sng" algn="ctr">
            <a:solidFill>
              <a:srgbClr val="4472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Arrow Connector 53"/>
          <p:cNvCxnSpPr>
            <a:stCxn id="52" idx="2"/>
            <a:endCxn id="53" idx="0"/>
          </p:cNvCxnSpPr>
          <p:nvPr/>
        </p:nvCxnSpPr>
        <p:spPr>
          <a:xfrm>
            <a:off x="1278358" y="3125173"/>
            <a:ext cx="0" cy="2501518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274534" y="3135047"/>
            <a:ext cx="4116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nl-NL" sz="900" baseline="0" dirty="0" smtClean="0">
                <a:solidFill>
                  <a:prstClr val="black"/>
                </a:solidFill>
                <a:latin typeface="Calibri" panose="020F0502020204030204"/>
              </a:rPr>
              <a:t>no</a:t>
            </a:r>
            <a:endParaRPr lang="nl-NL" sz="900" baseline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Flowchart: Decision 55"/>
          <p:cNvSpPr/>
          <p:nvPr/>
        </p:nvSpPr>
        <p:spPr>
          <a:xfrm>
            <a:off x="2762020" y="2385433"/>
            <a:ext cx="1104089" cy="739740"/>
          </a:xfrm>
          <a:prstGeom prst="flowChartDecision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</a:t>
            </a:r>
            <a:endParaRPr kumimoji="0" lang="nl-NL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invoice </a:t>
            </a:r>
            <a:r>
              <a:rPr kumimoji="0" lang="nl-NL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nl-NL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7" name="Straight Arrow Connector 56"/>
          <p:cNvCxnSpPr>
            <a:stCxn id="52" idx="3"/>
            <a:endCxn id="56" idx="1"/>
          </p:cNvCxnSpPr>
          <p:nvPr/>
        </p:nvCxnSpPr>
        <p:spPr>
          <a:xfrm>
            <a:off x="1830402" y="2755303"/>
            <a:ext cx="931618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1772136" y="2470578"/>
            <a:ext cx="4534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nl-NL" sz="900" baseline="0" dirty="0" smtClean="0">
                <a:solidFill>
                  <a:prstClr val="black"/>
                </a:solidFill>
                <a:latin typeface="Calibri" panose="020F0502020204030204"/>
              </a:rPr>
              <a:t>yes</a:t>
            </a:r>
            <a:endParaRPr lang="nl-NL" sz="900" baseline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59" name="Straight Arrow Connector 42"/>
          <p:cNvCxnSpPr>
            <a:stCxn id="56" idx="2"/>
          </p:cNvCxnSpPr>
          <p:nvPr/>
        </p:nvCxnSpPr>
        <p:spPr>
          <a:xfrm rot="5400000">
            <a:off x="1998898" y="4436816"/>
            <a:ext cx="2626810" cy="3524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3443110" y="3099533"/>
            <a:ext cx="3944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nl-NL" sz="900" baseline="0" dirty="0" smtClean="0">
                <a:solidFill>
                  <a:prstClr val="black"/>
                </a:solidFill>
                <a:latin typeface="Calibri" panose="020F0502020204030204"/>
              </a:rPr>
              <a:t>yes</a:t>
            </a:r>
            <a:endParaRPr lang="nl-NL" sz="900" baseline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4" name="Flowchart: Decision 63"/>
          <p:cNvSpPr/>
          <p:nvPr/>
        </p:nvSpPr>
        <p:spPr>
          <a:xfrm>
            <a:off x="4786104" y="2385433"/>
            <a:ext cx="1104089" cy="739740"/>
          </a:xfrm>
          <a:prstGeom prst="flowChartDecision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Does</a:t>
            </a:r>
            <a:endParaRPr lang="nl-NL" sz="900" kern="0" baseline="0" dirty="0">
              <a:solidFill>
                <a:prstClr val="white"/>
              </a:solidFill>
              <a:latin typeface="Calibri" panose="020F0502020204030204"/>
              <a:ea typeface="+mn-ea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900" kern="0" baseline="0" dirty="0" smtClean="0">
                <a:solidFill>
                  <a:prstClr val="white"/>
                </a:solidFill>
                <a:latin typeface="Calibri" panose="020F0502020204030204"/>
                <a:ea typeface="+mn-ea"/>
              </a:rPr>
              <a:t>Extension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900" kern="0" dirty="0" smtClean="0">
                <a:solidFill>
                  <a:prstClr val="white"/>
                </a:solidFill>
                <a:latin typeface="Calibri" panose="020F0502020204030204"/>
              </a:rPr>
              <a:t>exist</a:t>
            </a:r>
            <a:r>
              <a:rPr lang="nl-NL" sz="900" kern="0" baseline="0" dirty="0" smtClean="0">
                <a:solidFill>
                  <a:prstClr val="white"/>
                </a:solidFill>
                <a:latin typeface="Calibri" panose="020F0502020204030204"/>
                <a:ea typeface="+mn-ea"/>
              </a:rPr>
              <a:t>?</a:t>
            </a:r>
            <a:endParaRPr kumimoji="0" lang="nl-NL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65" name="Straight Arrow Connector 64"/>
          <p:cNvCxnSpPr>
            <a:stCxn id="56" idx="3"/>
            <a:endCxn id="64" idx="1"/>
          </p:cNvCxnSpPr>
          <p:nvPr/>
        </p:nvCxnSpPr>
        <p:spPr>
          <a:xfrm>
            <a:off x="3866109" y="2755303"/>
            <a:ext cx="919995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902711" y="2459977"/>
            <a:ext cx="3812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nl-NL" sz="900" baseline="0" dirty="0" smtClean="0">
                <a:solidFill>
                  <a:prstClr val="black"/>
                </a:solidFill>
                <a:latin typeface="Calibri" panose="020F0502020204030204"/>
              </a:rPr>
              <a:t>no</a:t>
            </a:r>
            <a:endParaRPr lang="nl-NL" sz="900" baseline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69" name="Straight Arrow Connector 42"/>
          <p:cNvCxnSpPr>
            <a:stCxn id="64" idx="2"/>
            <a:endCxn id="77" idx="0"/>
          </p:cNvCxnSpPr>
          <p:nvPr/>
        </p:nvCxnSpPr>
        <p:spPr>
          <a:xfrm>
            <a:off x="5338149" y="3125173"/>
            <a:ext cx="1" cy="36204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2" name="Flowchart: Alternate Process 71"/>
          <p:cNvSpPr/>
          <p:nvPr/>
        </p:nvSpPr>
        <p:spPr>
          <a:xfrm>
            <a:off x="6577190" y="4990402"/>
            <a:ext cx="1253188" cy="457936"/>
          </a:xfrm>
          <a:prstGeom prst="flowChartAlternateProcess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Register extension</a:t>
            </a:r>
            <a:endParaRPr kumimoji="0" lang="nl-NL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lowchart: Magnetic Disk 74"/>
          <p:cNvSpPr/>
          <p:nvPr/>
        </p:nvSpPr>
        <p:spPr>
          <a:xfrm>
            <a:off x="6716529" y="1628800"/>
            <a:ext cx="977936" cy="465738"/>
          </a:xfrm>
          <a:prstGeom prst="flowChartMagneticDisk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Extension 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registry</a:t>
            </a:r>
            <a:endParaRPr kumimoji="0" lang="nl-NL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lowchart: Alternate Process 76"/>
          <p:cNvSpPr/>
          <p:nvPr/>
        </p:nvSpPr>
        <p:spPr>
          <a:xfrm>
            <a:off x="4713271" y="3487222"/>
            <a:ext cx="1249757" cy="395240"/>
          </a:xfrm>
          <a:prstGeom prst="flowChartAlternateProcess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 sector body  </a:t>
            </a:r>
          </a:p>
        </p:txBody>
      </p:sp>
      <p:sp>
        <p:nvSpPr>
          <p:cNvPr id="80" name="Flowchart: Predefined Process 79"/>
          <p:cNvSpPr/>
          <p:nvPr/>
        </p:nvSpPr>
        <p:spPr>
          <a:xfrm>
            <a:off x="4942821" y="4141295"/>
            <a:ext cx="790657" cy="339406"/>
          </a:xfrm>
          <a:prstGeom prst="flowChartPredefinedProcess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78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Change </a:t>
            </a:r>
            <a:r>
              <a:rPr kumimoji="0" lang="nl-NL" sz="788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  <a:endParaRPr kumimoji="0" lang="nl-NL" sz="78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78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sector body</a:t>
            </a:r>
          </a:p>
        </p:txBody>
      </p:sp>
      <p:cxnSp>
        <p:nvCxnSpPr>
          <p:cNvPr id="81" name="Connector: Elbow 80"/>
          <p:cNvCxnSpPr>
            <a:stCxn id="120" idx="2"/>
            <a:endCxn id="53" idx="6"/>
          </p:cNvCxnSpPr>
          <p:nvPr/>
        </p:nvCxnSpPr>
        <p:spPr>
          <a:xfrm rot="5400000">
            <a:off x="2800650" y="4192239"/>
            <a:ext cx="162742" cy="2956745"/>
          </a:xfrm>
          <a:prstGeom prst="bentConnector2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2" name="Straight Arrow Connector 42"/>
          <p:cNvCxnSpPr>
            <a:stCxn id="77" idx="2"/>
            <a:endCxn id="80" idx="0"/>
          </p:cNvCxnSpPr>
          <p:nvPr/>
        </p:nvCxnSpPr>
        <p:spPr>
          <a:xfrm>
            <a:off x="5338150" y="3882462"/>
            <a:ext cx="0" cy="25883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5411014" y="3099533"/>
            <a:ext cx="4340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nl-NL" sz="900" baseline="0" dirty="0" smtClean="0">
                <a:solidFill>
                  <a:prstClr val="black"/>
                </a:solidFill>
                <a:latin typeface="Calibri" panose="020F0502020204030204"/>
              </a:rPr>
              <a:t>yes</a:t>
            </a:r>
            <a:endParaRPr lang="nl-NL" sz="900" baseline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819980" y="2437238"/>
            <a:ext cx="3661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nl-NL" sz="900" baseline="0" dirty="0" smtClean="0">
                <a:solidFill>
                  <a:prstClr val="black"/>
                </a:solidFill>
                <a:latin typeface="Calibri" panose="020F0502020204030204"/>
              </a:rPr>
              <a:t>no</a:t>
            </a:r>
            <a:endParaRPr lang="nl-NL" sz="900" baseline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87" name="Connector: Elbow 86"/>
          <p:cNvCxnSpPr>
            <a:stCxn id="80" idx="2"/>
            <a:endCxn id="120" idx="0"/>
          </p:cNvCxnSpPr>
          <p:nvPr/>
        </p:nvCxnSpPr>
        <p:spPr>
          <a:xfrm rot="5400000">
            <a:off x="4664873" y="4176222"/>
            <a:ext cx="368799" cy="977757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20" name="Flowchart: Decision 119"/>
          <p:cNvSpPr/>
          <p:nvPr/>
        </p:nvSpPr>
        <p:spPr>
          <a:xfrm>
            <a:off x="3640359" y="4849500"/>
            <a:ext cx="1440068" cy="739740"/>
          </a:xfrm>
          <a:prstGeom prst="flowChartDecision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900" kern="0" baseline="0" dirty="0" smtClean="0">
                <a:solidFill>
                  <a:prstClr val="white"/>
                </a:solidFill>
                <a:latin typeface="Calibri" panose="020F0502020204030204"/>
                <a:ea typeface="+mn-ea"/>
              </a:rPr>
              <a:t>Extensi</a:t>
            </a:r>
            <a:r>
              <a:rPr lang="nl-NL" sz="900" kern="0" dirty="0" smtClean="0">
                <a:solidFill>
                  <a:prstClr val="white"/>
                </a:solidFill>
                <a:latin typeface="Calibri" panose="020F0502020204030204"/>
              </a:rPr>
              <a:t>on</a:t>
            </a:r>
            <a:r>
              <a:rPr lang="nl-NL" sz="900" kern="0" baseline="0" dirty="0" smtClean="0">
                <a:solidFill>
                  <a:prstClr val="white"/>
                </a:solidFill>
                <a:latin typeface="Calibri" panose="020F0502020204030204"/>
                <a:ea typeface="+mn-ea"/>
              </a:rPr>
              <a:t> </a:t>
            </a:r>
            <a:endParaRPr lang="nl-NL" sz="900" kern="0" baseline="0" dirty="0">
              <a:solidFill>
                <a:prstClr val="white"/>
              </a:solidFill>
              <a:latin typeface="Calibri" panose="020F0502020204030204"/>
              <a:ea typeface="+mn-ea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900" kern="0" baseline="0" dirty="0" smtClean="0">
                <a:solidFill>
                  <a:prstClr val="white"/>
                </a:solidFill>
                <a:latin typeface="Calibri" panose="020F0502020204030204"/>
                <a:ea typeface="+mn-ea"/>
              </a:rPr>
              <a:t>Changed?</a:t>
            </a:r>
            <a:endParaRPr kumimoji="0" lang="nl-NL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147" name="Connector: Elbow 146"/>
          <p:cNvCxnSpPr>
            <a:stCxn id="120" idx="3"/>
            <a:endCxn id="72" idx="1"/>
          </p:cNvCxnSpPr>
          <p:nvPr/>
        </p:nvCxnSpPr>
        <p:spPr>
          <a:xfrm>
            <a:off x="5080427" y="5219370"/>
            <a:ext cx="1496763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50391" y="4951273"/>
            <a:ext cx="4342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nl-NL" sz="900" baseline="0" dirty="0" smtClean="0">
                <a:solidFill>
                  <a:prstClr val="black"/>
                </a:solidFill>
                <a:latin typeface="Calibri" panose="020F0502020204030204"/>
              </a:rPr>
              <a:t>yes</a:t>
            </a:r>
            <a:endParaRPr lang="nl-NL" sz="900" baseline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441184" y="5521149"/>
            <a:ext cx="3812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nl-NL" sz="900" baseline="0" dirty="0" smtClean="0">
                <a:solidFill>
                  <a:prstClr val="black"/>
                </a:solidFill>
                <a:latin typeface="Calibri" panose="020F0502020204030204"/>
              </a:rPr>
              <a:t>no</a:t>
            </a:r>
            <a:endParaRPr lang="nl-NL" sz="900" baseline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60" name="Connector: Elbow 146"/>
          <p:cNvCxnSpPr>
            <a:stCxn id="72" idx="2"/>
            <a:endCxn id="53" idx="6"/>
          </p:cNvCxnSpPr>
          <p:nvPr/>
        </p:nvCxnSpPr>
        <p:spPr>
          <a:xfrm rot="5400000">
            <a:off x="4151894" y="2700092"/>
            <a:ext cx="303644" cy="5800136"/>
          </a:xfrm>
          <a:prstGeom prst="bentConnector2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0" name="Speech Bubble: Rectangle with Corners Rounded 209"/>
          <p:cNvSpPr/>
          <p:nvPr/>
        </p:nvSpPr>
        <p:spPr>
          <a:xfrm>
            <a:off x="54224" y="3578357"/>
            <a:ext cx="1117571" cy="635782"/>
          </a:xfrm>
          <a:prstGeom prst="wedgeRoundRectCallout">
            <a:avLst>
              <a:gd name="adj1" fmla="val 60481"/>
              <a:gd name="adj2" fmla="val -109623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400" dirty="0" smtClean="0">
                <a:solidFill>
                  <a:schemeClr val="tx1"/>
                </a:solidFill>
              </a:rPr>
              <a:t>Attachment</a:t>
            </a:r>
            <a:endParaRPr lang="nl-NL" sz="1400" dirty="0">
              <a:solidFill>
                <a:schemeClr val="tx1"/>
              </a:solidFill>
            </a:endParaRPr>
          </a:p>
          <a:p>
            <a:r>
              <a:rPr lang="nl-NL" sz="1400" dirty="0" smtClean="0">
                <a:solidFill>
                  <a:schemeClr val="tx1"/>
                </a:solidFill>
              </a:rPr>
              <a:t>Note field</a:t>
            </a:r>
            <a:endParaRPr lang="nl-NL" sz="1400" dirty="0">
              <a:solidFill>
                <a:schemeClr val="tx1"/>
              </a:solidFill>
            </a:endParaRPr>
          </a:p>
        </p:txBody>
      </p:sp>
      <p:cxnSp>
        <p:nvCxnSpPr>
          <p:cNvPr id="211" name="Connector: Elbow 210"/>
          <p:cNvCxnSpPr>
            <a:stCxn id="64" idx="0"/>
            <a:endCxn id="75" idx="2"/>
          </p:cNvCxnSpPr>
          <p:nvPr/>
        </p:nvCxnSpPr>
        <p:spPr>
          <a:xfrm rot="5400000" flipH="1" flipV="1">
            <a:off x="5765457" y="1434361"/>
            <a:ext cx="523764" cy="1378380"/>
          </a:xfrm>
          <a:prstGeom prst="bentConnector2">
            <a:avLst/>
          </a:prstGeom>
          <a:noFill/>
          <a:ln w="9525" cap="flat" cmpd="sng" algn="ctr">
            <a:solidFill>
              <a:srgbClr val="ED7D3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Arrow Connector 42"/>
          <p:cNvCxnSpPr>
            <a:stCxn id="64" idx="3"/>
            <a:endCxn id="134" idx="0"/>
          </p:cNvCxnSpPr>
          <p:nvPr/>
        </p:nvCxnSpPr>
        <p:spPr>
          <a:xfrm>
            <a:off x="5890193" y="2755303"/>
            <a:ext cx="1315306" cy="745705"/>
          </a:xfrm>
          <a:prstGeom prst="bentConnector2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34" name="Flowchart: Alternate Process 133"/>
          <p:cNvSpPr/>
          <p:nvPr/>
        </p:nvSpPr>
        <p:spPr>
          <a:xfrm>
            <a:off x="6580620" y="3501008"/>
            <a:ext cx="1249757" cy="395240"/>
          </a:xfrm>
          <a:prstGeom prst="flowChartAlternateProcess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extension </a:t>
            </a:r>
            <a:endParaRPr kumimoji="0" lang="nl-NL" sz="9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0" name="Straight Arrow Connector 42"/>
          <p:cNvCxnSpPr>
            <a:stCxn id="134" idx="2"/>
            <a:endCxn id="72" idx="0"/>
          </p:cNvCxnSpPr>
          <p:nvPr/>
        </p:nvCxnSpPr>
        <p:spPr>
          <a:xfrm rot="5400000">
            <a:off x="6657565" y="4442468"/>
            <a:ext cx="1094154" cy="1715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8" name="Connector: Elbow 77"/>
          <p:cNvCxnSpPr>
            <a:stCxn id="72" idx="3"/>
            <a:endCxn id="75" idx="4"/>
          </p:cNvCxnSpPr>
          <p:nvPr/>
        </p:nvCxnSpPr>
        <p:spPr>
          <a:xfrm flipH="1" flipV="1">
            <a:off x="7694465" y="1861669"/>
            <a:ext cx="135913" cy="3357701"/>
          </a:xfrm>
          <a:prstGeom prst="bentConnector3">
            <a:avLst>
              <a:gd name="adj1" fmla="val -168196"/>
            </a:avLst>
          </a:prstGeom>
          <a:noFill/>
          <a:ln w="9525" cap="flat" cmpd="sng" algn="ctr">
            <a:solidFill>
              <a:srgbClr val="ED7D3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2" name="Straight Arrow Connector 42"/>
          <p:cNvCxnSpPr>
            <a:endCxn id="53" idx="6"/>
          </p:cNvCxnSpPr>
          <p:nvPr/>
        </p:nvCxnSpPr>
        <p:spPr>
          <a:xfrm rot="10800000" flipV="1">
            <a:off x="1403649" y="5751980"/>
            <a:ext cx="1910417" cy="1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5635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2" grpId="0" animBg="1"/>
      <p:bldP spid="53" grpId="0" animBg="1"/>
      <p:bldP spid="55" grpId="0"/>
      <p:bldP spid="56" grpId="0" animBg="1"/>
      <p:bldP spid="58" grpId="0"/>
      <p:bldP spid="60" grpId="0"/>
      <p:bldP spid="64" grpId="0" animBg="1"/>
      <p:bldP spid="66" grpId="0"/>
      <p:bldP spid="72" grpId="0" animBg="1"/>
      <p:bldP spid="75" grpId="0" animBg="1"/>
      <p:bldP spid="77" grpId="0" animBg="1"/>
      <p:bldP spid="80" grpId="0" animBg="1"/>
      <p:bldP spid="83" grpId="0"/>
      <p:bldP spid="84" grpId="0"/>
      <p:bldP spid="120" grpId="0" animBg="1"/>
      <p:bldP spid="158" grpId="0"/>
      <p:bldP spid="159" grpId="0"/>
      <p:bldP spid="210" grpId="0" animBg="1"/>
      <p:bldP spid="1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32" y="260648"/>
            <a:ext cx="82296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Extensions are voluntary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209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rgbClr val="FF0000"/>
                </a:solidFill>
              </a:rPr>
              <a:t>Extensions are </a:t>
            </a:r>
            <a:r>
              <a:rPr lang="nl-NL" sz="3000" i="1" dirty="0" smtClean="0">
                <a:solidFill>
                  <a:srgbClr val="FF0000"/>
                </a:solidFill>
              </a:rPr>
              <a:t>not</a:t>
            </a:r>
            <a:r>
              <a:rPr lang="nl-NL" sz="3000" dirty="0" smtClean="0">
                <a:solidFill>
                  <a:srgbClr val="FF0000"/>
                </a:solidFill>
              </a:rPr>
              <a:t> part of the EN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Some suppliers will support extension, </a:t>
            </a:r>
            <a:br>
              <a:rPr lang="nl-NL" sz="3000" dirty="0" smtClean="0">
                <a:solidFill>
                  <a:schemeClr val="tx2"/>
                </a:solidFill>
              </a:rPr>
            </a:br>
            <a:r>
              <a:rPr lang="nl-NL" sz="3000" dirty="0" smtClean="0">
                <a:solidFill>
                  <a:schemeClr val="tx2"/>
                </a:solidFill>
              </a:rPr>
              <a:t>others will not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Some customers will support extension,</a:t>
            </a:r>
            <a:br>
              <a:rPr lang="nl-NL" sz="3000" dirty="0" smtClean="0">
                <a:solidFill>
                  <a:schemeClr val="tx2"/>
                </a:solidFill>
              </a:rPr>
            </a:br>
            <a:r>
              <a:rPr lang="nl-NL" sz="3000" dirty="0" smtClean="0">
                <a:solidFill>
                  <a:schemeClr val="tx2"/>
                </a:solidFill>
              </a:rPr>
              <a:t>others will not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Prepare for mixed environment</a:t>
            </a:r>
            <a:endParaRPr lang="nl-NL" sz="22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6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Questions?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104456"/>
          </a:xfrm>
          <a:prstGeom prst="rect">
            <a:avLst/>
          </a:prstGeom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88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7130" y="165596"/>
            <a:ext cx="698500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Variants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1484784"/>
            <a:ext cx="8568952" cy="4181475"/>
          </a:xfrm>
          <a:prstGeom prst="rect">
            <a:avLst/>
          </a:prstGeom>
          <a:extLst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2800" b="1" dirty="0" smtClean="0">
                <a:solidFill>
                  <a:srgbClr val="00638F"/>
                </a:solidFill>
              </a:rPr>
              <a:t>Core invoice</a:t>
            </a:r>
            <a:r>
              <a:rPr lang="nl-NL" sz="2800" dirty="0" smtClean="0">
                <a:solidFill>
                  <a:srgbClr val="00638F"/>
                </a:solidFill>
              </a:rPr>
              <a:t/>
            </a:r>
            <a:br>
              <a:rPr lang="nl-NL" sz="2800" dirty="0" smtClean="0">
                <a:solidFill>
                  <a:srgbClr val="00638F"/>
                </a:solidFill>
              </a:rPr>
            </a:br>
            <a:r>
              <a:rPr lang="nl-NL" sz="2800" dirty="0" smtClean="0">
                <a:solidFill>
                  <a:srgbClr val="00638F"/>
                </a:solidFill>
              </a:rPr>
              <a:t>“</a:t>
            </a:r>
            <a:r>
              <a:rPr lang="en-US" sz="2800" i="1" dirty="0" smtClean="0">
                <a:solidFill>
                  <a:srgbClr val="00638F"/>
                </a:solidFill>
              </a:rPr>
              <a:t>all contracting authorities and contracting entities in the EU will be obliged to receive and process an e-invoice as long as it contains all of the core elements of an invoice defined in the European standard”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638F"/>
                </a:solidFill>
              </a:rPr>
              <a:t>Core Invoice Usage Specification (CIUS)</a:t>
            </a:r>
            <a:r>
              <a:rPr lang="en-US" sz="2800" dirty="0" smtClean="0">
                <a:solidFill>
                  <a:srgbClr val="00638F"/>
                </a:solidFill>
              </a:rPr>
              <a:t/>
            </a:r>
            <a:br>
              <a:rPr lang="en-US" sz="2800" dirty="0" smtClean="0">
                <a:solidFill>
                  <a:srgbClr val="00638F"/>
                </a:solidFill>
              </a:rPr>
            </a:br>
            <a:r>
              <a:rPr lang="en-US" sz="2800" i="1" dirty="0" smtClean="0">
                <a:solidFill>
                  <a:srgbClr val="00638F"/>
                </a:solidFill>
              </a:rPr>
              <a:t>Restriction of the core – per country or (group of) receiver(s)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638F"/>
                </a:solidFill>
              </a:rPr>
              <a:t>Extensions (per sector or for specific circumstances)</a:t>
            </a:r>
            <a:r>
              <a:rPr lang="en-US" sz="2800" dirty="0" smtClean="0">
                <a:solidFill>
                  <a:srgbClr val="00638F"/>
                </a:solidFill>
              </a:rPr>
              <a:t/>
            </a:r>
            <a:br>
              <a:rPr lang="en-US" sz="2800" dirty="0" smtClean="0">
                <a:solidFill>
                  <a:srgbClr val="00638F"/>
                </a:solidFill>
              </a:rPr>
            </a:br>
            <a:r>
              <a:rPr lang="en-US" sz="2800" i="1" dirty="0" smtClean="0">
                <a:solidFill>
                  <a:srgbClr val="00638F"/>
                </a:solidFill>
              </a:rPr>
              <a:t>Extension of the core –</a:t>
            </a:r>
            <a:r>
              <a:rPr lang="en-US" sz="2800" dirty="0" smtClean="0">
                <a:solidFill>
                  <a:srgbClr val="00638F"/>
                </a:solidFill>
              </a:rPr>
              <a:t> </a:t>
            </a:r>
            <a:r>
              <a:rPr lang="en-US" sz="2800" i="1" dirty="0" smtClean="0">
                <a:solidFill>
                  <a:srgbClr val="00638F"/>
                </a:solidFill>
              </a:rPr>
              <a:t>bilateral or sector agreement</a:t>
            </a:r>
          </a:p>
          <a:p>
            <a:pPr marL="0" indent="0">
              <a:buFontTx/>
              <a:buNone/>
              <a:defRPr/>
            </a:pPr>
            <a:endParaRPr lang="nl-NL" sz="2800" dirty="0" smtClean="0">
              <a:solidFill>
                <a:srgbClr val="0063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7130" y="165596"/>
            <a:ext cx="698500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CIUS &amp; Extensions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5566709" y="1340768"/>
            <a:ext cx="2741166" cy="2741166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tIns="0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5350685" y="2547404"/>
            <a:ext cx="1224136" cy="1224136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494701" y="1508150"/>
            <a:ext cx="1224136" cy="1224136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1115616" y="1346349"/>
            <a:ext cx="2741166" cy="2741166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tIns="0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16931-1</a:t>
            </a:r>
          </a:p>
        </p:txBody>
      </p:sp>
      <p:sp>
        <p:nvSpPr>
          <p:cNvPr id="10" name="Oval 9"/>
          <p:cNvSpPr/>
          <p:nvPr/>
        </p:nvSpPr>
        <p:spPr>
          <a:xfrm>
            <a:off x="1478087" y="2047925"/>
            <a:ext cx="2016224" cy="2016224"/>
          </a:xfrm>
          <a:prstGeom prst="ellipse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CIUS</a:t>
            </a:r>
          </a:p>
        </p:txBody>
      </p:sp>
      <p:sp>
        <p:nvSpPr>
          <p:cNvPr id="11" name="Line Callout 1 (Accent Bar) 96"/>
          <p:cNvSpPr/>
          <p:nvPr/>
        </p:nvSpPr>
        <p:spPr>
          <a:xfrm flipH="1">
            <a:off x="755576" y="4308773"/>
            <a:ext cx="3707241" cy="164050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kern="0" baseline="0" dirty="0" err="1">
                <a:solidFill>
                  <a:schemeClr val="tx2"/>
                </a:solidFill>
                <a:latin typeface="Calibri"/>
                <a:ea typeface="+mn-ea"/>
              </a:rPr>
              <a:t>Core</a:t>
            </a:r>
            <a:r>
              <a:rPr lang="nl-NL" sz="2000" b="1" kern="0" baseline="0" dirty="0">
                <a:solidFill>
                  <a:schemeClr val="tx2"/>
                </a:solidFill>
                <a:latin typeface="Calibri"/>
                <a:ea typeface="+mn-ea"/>
              </a:rPr>
              <a:t> </a:t>
            </a:r>
            <a:r>
              <a:rPr lang="nl-NL" sz="2000" b="1" kern="0" baseline="0" dirty="0" err="1">
                <a:solidFill>
                  <a:schemeClr val="tx2"/>
                </a:solidFill>
                <a:latin typeface="Calibri"/>
                <a:ea typeface="+mn-ea"/>
              </a:rPr>
              <a:t>Invoice</a:t>
            </a:r>
            <a:r>
              <a:rPr lang="nl-NL" sz="2000" b="1" kern="0" baseline="0" dirty="0">
                <a:solidFill>
                  <a:schemeClr val="tx2"/>
                </a:solidFill>
                <a:latin typeface="Calibri"/>
                <a:ea typeface="+mn-ea"/>
              </a:rPr>
              <a:t> </a:t>
            </a:r>
            <a:r>
              <a:rPr lang="nl-NL" sz="2000" b="1" kern="0" baseline="0" dirty="0" err="1">
                <a:solidFill>
                  <a:schemeClr val="tx2"/>
                </a:solidFill>
                <a:latin typeface="Calibri"/>
                <a:ea typeface="+mn-ea"/>
              </a:rPr>
              <a:t>Usage</a:t>
            </a:r>
            <a:r>
              <a:rPr lang="nl-NL" sz="2000" b="1" kern="0" baseline="0" dirty="0">
                <a:solidFill>
                  <a:schemeClr val="tx2"/>
                </a:solidFill>
                <a:latin typeface="Calibri"/>
                <a:ea typeface="+mn-ea"/>
              </a:rPr>
              <a:t> </a:t>
            </a:r>
            <a:r>
              <a:rPr lang="nl-NL" sz="2000" b="1" kern="0" baseline="0" dirty="0" err="1">
                <a:solidFill>
                  <a:schemeClr val="tx2"/>
                </a:solidFill>
                <a:latin typeface="Calibri"/>
                <a:ea typeface="+mn-ea"/>
              </a:rPr>
              <a:t>Specification</a:t>
            </a:r>
            <a:r>
              <a:rPr lang="nl-NL" sz="2000" b="1" kern="0" baseline="0" dirty="0">
                <a:solidFill>
                  <a:schemeClr val="tx2"/>
                </a:solidFill>
                <a:latin typeface="Calibri"/>
                <a:ea typeface="+mn-ea"/>
              </a:rPr>
              <a:t> (CIUS)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kern="0" baseline="0" dirty="0" smtClean="0">
                <a:solidFill>
                  <a:schemeClr val="tx2"/>
                </a:solidFill>
                <a:latin typeface="Calibri"/>
                <a:ea typeface="+mn-ea"/>
              </a:rPr>
              <a:t>Additional </a:t>
            </a:r>
            <a:r>
              <a:rPr lang="nl-NL" sz="2000" u="sng" kern="0" baseline="0" dirty="0">
                <a:solidFill>
                  <a:schemeClr val="tx2"/>
                </a:solidFill>
                <a:latin typeface="Calibri"/>
                <a:ea typeface="+mn-ea"/>
              </a:rPr>
              <a:t>constraints</a:t>
            </a: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 regarding: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Business </a:t>
            </a:r>
            <a:r>
              <a:rPr lang="nl-NL" sz="2000" kern="0" baseline="0" dirty="0" err="1">
                <a:solidFill>
                  <a:schemeClr val="tx2"/>
                </a:solidFill>
                <a:latin typeface="Calibri"/>
                <a:ea typeface="+mn-ea"/>
              </a:rPr>
              <a:t>terms</a:t>
            </a: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 (= </a:t>
            </a:r>
            <a:r>
              <a:rPr lang="nl-NL" sz="2000" kern="0" baseline="0" dirty="0" err="1">
                <a:solidFill>
                  <a:schemeClr val="tx2"/>
                </a:solidFill>
                <a:latin typeface="Calibri"/>
                <a:ea typeface="+mn-ea"/>
              </a:rPr>
              <a:t>elements</a:t>
            </a: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kern="0" baseline="0" dirty="0" err="1">
                <a:solidFill>
                  <a:schemeClr val="tx2"/>
                </a:solidFill>
                <a:latin typeface="Calibri"/>
                <a:ea typeface="+mn-ea"/>
              </a:rPr>
              <a:t>Cardinality</a:t>
            </a: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 </a:t>
            </a:r>
            <a:r>
              <a:rPr lang="nl-NL" sz="2000" kern="0" baseline="0" dirty="0" err="1">
                <a:solidFill>
                  <a:schemeClr val="tx2"/>
                </a:solidFill>
                <a:latin typeface="Calibri"/>
                <a:ea typeface="+mn-ea"/>
              </a:rPr>
              <a:t>constraints</a:t>
            </a:r>
            <a:endParaRPr lang="nl-NL" sz="2000" kern="0" baseline="0" dirty="0">
              <a:solidFill>
                <a:schemeClr val="tx2"/>
              </a:solidFill>
              <a:latin typeface="Calibri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Codes </a:t>
            </a:r>
            <a:r>
              <a:rPr lang="nl-NL" sz="2000" kern="0" baseline="0" dirty="0" err="1">
                <a:solidFill>
                  <a:schemeClr val="tx2"/>
                </a:solidFill>
                <a:latin typeface="Calibri"/>
                <a:ea typeface="+mn-ea"/>
              </a:rPr>
              <a:t>and</a:t>
            </a: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 </a:t>
            </a:r>
            <a:r>
              <a:rPr lang="nl-NL" sz="2000" kern="0" baseline="0" dirty="0" err="1">
                <a:solidFill>
                  <a:schemeClr val="tx2"/>
                </a:solidFill>
                <a:latin typeface="Calibri"/>
                <a:ea typeface="+mn-ea"/>
              </a:rPr>
              <a:t>identifiers</a:t>
            </a:r>
            <a:endParaRPr lang="nl-NL" sz="2000" kern="0" baseline="0" dirty="0">
              <a:solidFill>
                <a:schemeClr val="tx2"/>
              </a:solidFill>
              <a:latin typeface="Calibri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Business </a:t>
            </a:r>
            <a:r>
              <a:rPr lang="nl-NL" sz="2000" kern="0" baseline="0" dirty="0" smtClean="0">
                <a:solidFill>
                  <a:schemeClr val="tx2"/>
                </a:solidFill>
                <a:latin typeface="Calibri"/>
                <a:ea typeface="+mn-ea"/>
              </a:rPr>
              <a:t>rules</a:t>
            </a:r>
            <a:endParaRPr lang="nl-NL" sz="2000" kern="0" baseline="0" dirty="0">
              <a:solidFill>
                <a:schemeClr val="tx2"/>
              </a:solidFill>
              <a:latin typeface="Calibri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07218" y="1354608"/>
            <a:ext cx="2709198" cy="2709198"/>
          </a:xfrm>
          <a:prstGeom prst="ellipse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tIns="0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16931-1</a:t>
            </a:r>
          </a:p>
        </p:txBody>
      </p:sp>
      <p:sp>
        <p:nvSpPr>
          <p:cNvPr id="13" name="Line Callout 1 (Accent Bar) 96"/>
          <p:cNvSpPr/>
          <p:nvPr/>
        </p:nvSpPr>
        <p:spPr>
          <a:xfrm>
            <a:off x="5514976" y="4259436"/>
            <a:ext cx="3161480" cy="168984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kern="0" baseline="0" dirty="0" err="1">
                <a:solidFill>
                  <a:schemeClr val="tx2"/>
                </a:solidFill>
                <a:latin typeface="Calibri"/>
                <a:ea typeface="+mn-ea"/>
              </a:rPr>
              <a:t>Extensions</a:t>
            </a:r>
            <a:endParaRPr lang="nl-NL" sz="2000" b="1" kern="0" baseline="0" dirty="0">
              <a:solidFill>
                <a:schemeClr val="tx2"/>
              </a:solidFill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kern="0" baseline="0" dirty="0" smtClean="0">
                <a:solidFill>
                  <a:schemeClr val="tx2"/>
                </a:solidFill>
                <a:latin typeface="Calibri"/>
                <a:ea typeface="+mn-ea"/>
              </a:rPr>
              <a:t>Additional </a:t>
            </a:r>
            <a:r>
              <a:rPr lang="nl-NL" sz="2000" u="sng" kern="0" baseline="0" dirty="0">
                <a:solidFill>
                  <a:schemeClr val="tx2"/>
                </a:solidFill>
                <a:latin typeface="Calibri"/>
                <a:ea typeface="+mn-ea"/>
              </a:rPr>
              <a:t>information</a:t>
            </a: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Business </a:t>
            </a:r>
            <a:r>
              <a:rPr lang="nl-NL" sz="2000" kern="0" baseline="0" dirty="0" err="1">
                <a:solidFill>
                  <a:schemeClr val="tx2"/>
                </a:solidFill>
                <a:latin typeface="Calibri"/>
                <a:ea typeface="+mn-ea"/>
              </a:rPr>
              <a:t>terms</a:t>
            </a:r>
            <a:endParaRPr lang="nl-NL" sz="2000" kern="0" baseline="0" dirty="0">
              <a:solidFill>
                <a:schemeClr val="tx2"/>
              </a:solidFill>
              <a:latin typeface="Calibri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Codes </a:t>
            </a:r>
            <a:r>
              <a:rPr lang="nl-NL" sz="2000" kern="0" baseline="0" dirty="0" err="1">
                <a:solidFill>
                  <a:schemeClr val="tx2"/>
                </a:solidFill>
                <a:latin typeface="Calibri"/>
                <a:ea typeface="+mn-ea"/>
              </a:rPr>
              <a:t>and</a:t>
            </a: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 </a:t>
            </a:r>
            <a:r>
              <a:rPr lang="nl-NL" sz="2000" kern="0" baseline="0" dirty="0" err="1">
                <a:solidFill>
                  <a:schemeClr val="tx2"/>
                </a:solidFill>
                <a:latin typeface="Calibri"/>
                <a:ea typeface="+mn-ea"/>
              </a:rPr>
              <a:t>identifiers</a:t>
            </a:r>
            <a:endParaRPr lang="nl-NL" sz="2000" kern="0" baseline="0" dirty="0">
              <a:solidFill>
                <a:schemeClr val="tx2"/>
              </a:solidFill>
              <a:latin typeface="Calibri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2000" kern="0" baseline="0" dirty="0">
                <a:solidFill>
                  <a:schemeClr val="tx2"/>
                </a:solidFill>
                <a:latin typeface="Calibri"/>
                <a:ea typeface="+mn-ea"/>
              </a:rPr>
              <a:t>Business </a:t>
            </a:r>
            <a:r>
              <a:rPr lang="nl-NL" sz="2000" kern="0" baseline="0" dirty="0" smtClean="0">
                <a:solidFill>
                  <a:schemeClr val="tx2"/>
                </a:solidFill>
                <a:latin typeface="Calibri"/>
                <a:ea typeface="+mn-ea"/>
              </a:rPr>
              <a:t>rules</a:t>
            </a:r>
            <a:endParaRPr lang="nl-NL" sz="2000" kern="0" baseline="0" dirty="0">
              <a:solidFill>
                <a:schemeClr val="tx2"/>
              </a:solidFill>
              <a:latin typeface="Calibri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 rot="18358532">
            <a:off x="5252049" y="1686848"/>
            <a:ext cx="1021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Extension</a:t>
            </a:r>
          </a:p>
        </p:txBody>
      </p:sp>
      <p:sp>
        <p:nvSpPr>
          <p:cNvPr id="15" name="TextBox 14"/>
          <p:cNvSpPr txBox="1"/>
          <p:nvPr/>
        </p:nvSpPr>
        <p:spPr>
          <a:xfrm rot="14820793">
            <a:off x="5036277" y="3213129"/>
            <a:ext cx="1021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Extension</a:t>
            </a:r>
          </a:p>
        </p:txBody>
      </p:sp>
    </p:spTree>
    <p:extLst>
      <p:ext uri="{BB962C8B-B14F-4D97-AF65-F5344CB8AC3E}">
        <p14:creationId xmlns:p14="http://schemas.microsoft.com/office/powerpoint/2010/main" val="3280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Core Invoice Usage Specifications </a:t>
            </a:r>
            <a:r>
              <a:rPr lang="nl-NL" sz="4000" b="1" dirty="0">
                <a:solidFill>
                  <a:schemeClr val="tx2"/>
                </a:solidFill>
              </a:rPr>
              <a:t/>
            </a:r>
            <a:br>
              <a:rPr lang="nl-NL" sz="4000" b="1" dirty="0">
                <a:solidFill>
                  <a:schemeClr val="tx2"/>
                </a:solidFill>
              </a:rPr>
            </a:br>
            <a:r>
              <a:rPr lang="nl-NL" sz="4000" b="1" dirty="0" smtClean="0">
                <a:solidFill>
                  <a:schemeClr val="tx2"/>
                </a:solidFill>
              </a:rPr>
              <a:t>CIUS’s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2"/>
                </a:solidFill>
              </a:rPr>
              <a:t>CIUS’s may be </a:t>
            </a:r>
            <a:r>
              <a:rPr lang="nl-NL" sz="3000" dirty="0" smtClean="0">
                <a:solidFill>
                  <a:schemeClr val="tx2"/>
                </a:solidFill>
              </a:rPr>
              <a:t>created </a:t>
            </a:r>
            <a:r>
              <a:rPr lang="nl-NL" sz="3000" dirty="0">
                <a:solidFill>
                  <a:schemeClr val="tx2"/>
                </a:solidFill>
              </a:rPr>
              <a:t>by </a:t>
            </a:r>
            <a:r>
              <a:rPr lang="nl-NL" sz="3000" dirty="0" smtClean="0">
                <a:solidFill>
                  <a:schemeClr val="tx2"/>
                </a:solidFill>
              </a:rPr>
              <a:t>user </a:t>
            </a:r>
            <a:r>
              <a:rPr lang="nl-NL" sz="3000" dirty="0">
                <a:solidFill>
                  <a:schemeClr val="tx2"/>
                </a:solidFill>
              </a:rPr>
              <a:t>groups and individual </a:t>
            </a:r>
            <a:r>
              <a:rPr lang="nl-NL" sz="3000" dirty="0" smtClean="0">
                <a:solidFill>
                  <a:schemeClr val="tx2"/>
                </a:solidFill>
              </a:rPr>
              <a:t>buyers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CIUS’s are communicated to suppliers</a:t>
            </a:r>
            <a:endParaRPr lang="nl-NL" sz="3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CIUS’s make </a:t>
            </a:r>
            <a:r>
              <a:rPr lang="nl-NL" sz="3000" dirty="0">
                <a:solidFill>
                  <a:schemeClr val="tx2"/>
                </a:solidFill>
              </a:rPr>
              <a:t>use of a </a:t>
            </a:r>
            <a:r>
              <a:rPr lang="nl-NL" sz="3000" i="1" dirty="0">
                <a:solidFill>
                  <a:schemeClr val="tx2"/>
                </a:solidFill>
              </a:rPr>
              <a:t>subset</a:t>
            </a:r>
            <a:r>
              <a:rPr lang="nl-NL" sz="3000" dirty="0">
                <a:solidFill>
                  <a:schemeClr val="tx2"/>
                </a:solidFill>
              </a:rPr>
              <a:t> of the core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tx2"/>
                </a:solidFill>
              </a:rPr>
              <a:t>Some </a:t>
            </a:r>
            <a:r>
              <a:rPr lang="nl-NL" dirty="0">
                <a:solidFill>
                  <a:schemeClr val="tx2"/>
                </a:solidFill>
              </a:rPr>
              <a:t>optional elements may not be used, other must be used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dirty="0">
                <a:solidFill>
                  <a:schemeClr val="tx2"/>
                </a:solidFill>
              </a:rPr>
              <a:t>Code lists may be </a:t>
            </a:r>
            <a:r>
              <a:rPr lang="nl-NL" dirty="0" smtClean="0">
                <a:solidFill>
                  <a:schemeClr val="tx2"/>
                </a:solidFill>
              </a:rPr>
              <a:t>restricted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rgbClr val="FF0000"/>
                </a:solidFill>
              </a:rPr>
              <a:t>CIUS is part of the EN: </a:t>
            </a:r>
            <a:br>
              <a:rPr lang="nl-NL" sz="3000" dirty="0" smtClean="0">
                <a:solidFill>
                  <a:srgbClr val="FF0000"/>
                </a:solidFill>
              </a:rPr>
            </a:br>
            <a:r>
              <a:rPr lang="nl-NL" sz="3000" dirty="0" smtClean="0">
                <a:solidFill>
                  <a:srgbClr val="FF0000"/>
                </a:solidFill>
              </a:rPr>
              <a:t>compliant with EN and Directive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sz="22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Why develop a CIUS ?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209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Norm too generic (addresses)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Make invoices processable (references)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Support local legislation/habits (negative invoices)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Clarify usage of elements (in local language)</a:t>
            </a:r>
            <a:endParaRPr lang="nl-NL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sz="22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0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32" y="260648"/>
            <a:ext cx="82296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>
                <a:solidFill>
                  <a:schemeClr val="tx2"/>
                </a:solidFill>
              </a:rPr>
              <a:t>CIUS’s </a:t>
            </a:r>
            <a:r>
              <a:rPr lang="nl-NL" sz="4000" b="1" dirty="0" smtClean="0">
                <a:solidFill>
                  <a:schemeClr val="tx2"/>
                </a:solidFill>
              </a:rPr>
              <a:t>jeopardize interoperability !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209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Suppliers must adapt their system for each CIUS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CIUS prevents open market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One CIUS per country/sector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CIUS registration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CIUS harmonization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CIUS as basis for future Norm version</a:t>
            </a:r>
            <a:endParaRPr lang="nl-NL" sz="22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2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solidFill>
                  <a:schemeClr val="tx2"/>
                </a:solidFill>
              </a:rPr>
              <a:t>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828800"/>
            <a:ext cx="5616177" cy="3905250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staffing</a:t>
            </a:r>
            <a:endParaRPr lang="nl-N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SETU </a:t>
            </a:r>
            <a:r>
              <a:rPr lang="nl-NL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2.0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 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(CIUS) </a:t>
            </a:r>
            <a:r>
              <a:rPr lang="nl-N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extension of 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</a:p>
          <a:p>
            <a:pPr marL="0" indent="0">
              <a:buNone/>
            </a:pPr>
            <a:endParaRPr lang="nl-NL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e-invoicing energy 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eInvoice 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v2.0</a:t>
            </a:r>
          </a:p>
          <a:p>
            <a:pPr marL="0" indent="0">
              <a:buNone/>
            </a:pPr>
            <a:r>
              <a:rPr lang="nl-NL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Peppol</a:t>
            </a:r>
            <a:r>
              <a:rPr lang="nl-N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nl-N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nl-N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</a:p>
          <a:p>
            <a:pPr marL="0" indent="0">
              <a:buNone/>
            </a:pPr>
            <a:endParaRPr lang="nl-NL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https://smef-standaard.nl/wp-content/uploads/2015/07/logo-energieEfactuur-375x2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8" y="3484982"/>
            <a:ext cx="1911881" cy="109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smef-standaard.nl/wp-content/uploads/2015/07/Setu_Logo_Standaarden-375x2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828800"/>
            <a:ext cx="1911881" cy="10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1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32" y="260648"/>
            <a:ext cx="82296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Temporary staffing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435280" cy="4209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2"/>
                </a:solidFill>
              </a:rPr>
              <a:t>Objective: </a:t>
            </a:r>
            <a:r>
              <a:rPr lang="nl-NL" sz="3000" dirty="0" smtClean="0">
                <a:solidFill>
                  <a:schemeClr val="tx2"/>
                </a:solidFill>
              </a:rPr>
              <a:t>HR </a:t>
            </a:r>
            <a:r>
              <a:rPr lang="nl-NL" sz="3000" dirty="0">
                <a:solidFill>
                  <a:schemeClr val="tx2"/>
                </a:solidFill>
              </a:rPr>
              <a:t>management systems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Majority of invoices to the public sector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sz="3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Clr>
                <a:srgbClr val="FFC000"/>
              </a:buClr>
              <a:buNone/>
            </a:pPr>
            <a:r>
              <a:rPr lang="nl-NL" sz="3000" dirty="0" smtClean="0">
                <a:solidFill>
                  <a:schemeClr val="tx2"/>
                </a:solidFill>
              </a:rPr>
              <a:t>	Additional </a:t>
            </a:r>
            <a:r>
              <a:rPr lang="nl-NL" sz="3000" dirty="0">
                <a:solidFill>
                  <a:schemeClr val="tx2"/>
                </a:solidFill>
              </a:rPr>
              <a:t>information: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References to assigments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Information on social security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Time cards</a:t>
            </a:r>
            <a:endParaRPr lang="nl-NL" sz="22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7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31743"/>
            <a:ext cx="8057499" cy="65328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435BDD-197D-4F90-B633-78F0736E1124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49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6743</TotalTime>
  <Words>378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CIUS’s and extensions</vt:lpstr>
      <vt:lpstr>PowerPoint Presentation</vt:lpstr>
      <vt:lpstr>PowerPoint Presentation</vt:lpstr>
      <vt:lpstr>Core Invoice Usage Specifications  CIUS’s</vt:lpstr>
      <vt:lpstr>Why develop a CIUS ?</vt:lpstr>
      <vt:lpstr>CIUS’s jeopardize interoperability !</vt:lpstr>
      <vt:lpstr>Extensions</vt:lpstr>
      <vt:lpstr>Temporary staffing</vt:lpstr>
      <vt:lpstr>PowerPoint Presentation</vt:lpstr>
      <vt:lpstr>PowerPoint Presentation</vt:lpstr>
      <vt:lpstr>Energy</vt:lpstr>
      <vt:lpstr>BPI-check</vt:lpstr>
      <vt:lpstr>Extensions step by step</vt:lpstr>
      <vt:lpstr>Extensions are voluntary</vt:lpstr>
      <vt:lpstr>Questions?</vt:lpstr>
    </vt:vector>
  </TitlesOfParts>
  <Company>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van der Marel</dc:creator>
  <cp:lastModifiedBy>fred</cp:lastModifiedBy>
  <cp:revision>152</cp:revision>
  <dcterms:created xsi:type="dcterms:W3CDTF">2014-08-18T09:57:55Z</dcterms:created>
  <dcterms:modified xsi:type="dcterms:W3CDTF">2017-10-29T20:04:41Z</dcterms:modified>
</cp:coreProperties>
</file>