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4" r:id="rId2"/>
    <p:sldId id="325" r:id="rId3"/>
    <p:sldId id="326" r:id="rId4"/>
    <p:sldId id="327" r:id="rId5"/>
    <p:sldId id="328" r:id="rId6"/>
    <p:sldId id="324" r:id="rId7"/>
    <p:sldId id="331" r:id="rId8"/>
    <p:sldId id="332" r:id="rId9"/>
    <p:sldId id="333" r:id="rId10"/>
    <p:sldId id="334" r:id="rId11"/>
    <p:sldId id="329" r:id="rId12"/>
    <p:sldId id="330" r:id="rId13"/>
    <p:sldId id="354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A5C75-A443-4743-B001-4AB7EA484385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10CE-4EED-456A-B3D8-6F708208E4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527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0B049-412D-4360-AD87-8145D757E8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403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0B049-412D-4360-AD87-8145D757E82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403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0B049-412D-4360-AD87-8145D757E8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62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0B049-412D-4360-AD87-8145D757E8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62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0B049-412D-4360-AD87-8145D757E82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6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29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47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33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07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0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1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92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18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71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8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50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2"/>
                </a:solidFill>
              </a:rPr>
              <a:t>Infrastructures for transmission</a:t>
            </a:r>
            <a:br>
              <a:rPr lang="nl-NL" dirty="0" smtClean="0">
                <a:solidFill>
                  <a:schemeClr val="tx2"/>
                </a:solidFill>
              </a:rPr>
            </a:br>
            <a:r>
              <a:rPr lang="nl-NL" dirty="0" smtClean="0">
                <a:solidFill>
                  <a:schemeClr val="tx2"/>
                </a:solidFill>
              </a:rPr>
              <a:t>of electronic invoices</a:t>
            </a:r>
            <a:endParaRPr lang="nl-NL" sz="3600" dirty="0">
              <a:solidFill>
                <a:schemeClr val="tx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2502" y="4073177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nl-NL" dirty="0">
                <a:solidFill>
                  <a:srgbClr val="FFC000"/>
                </a:solidFill>
              </a:rPr>
              <a:t>E-invoicing Training </a:t>
            </a:r>
            <a:r>
              <a:rPr lang="nl-NL" dirty="0" smtClean="0">
                <a:solidFill>
                  <a:srgbClr val="FFC000"/>
                </a:solidFill>
              </a:rPr>
              <a:t>conference</a:t>
            </a:r>
          </a:p>
          <a:p>
            <a:r>
              <a:rPr lang="nl-NL" dirty="0" smtClean="0">
                <a:solidFill>
                  <a:srgbClr val="FFC000"/>
                </a:solidFill>
              </a:rPr>
              <a:t>Nicosia, </a:t>
            </a:r>
            <a:r>
              <a:rPr lang="nl-NL" dirty="0" smtClean="0">
                <a:solidFill>
                  <a:srgbClr val="FFC000"/>
                </a:solidFill>
              </a:rPr>
              <a:t>October </a:t>
            </a:r>
            <a:r>
              <a:rPr lang="nl-NL" dirty="0" smtClean="0">
                <a:solidFill>
                  <a:srgbClr val="FFC000"/>
                </a:solidFill>
              </a:rPr>
              <a:t>30, 2017</a:t>
            </a:r>
            <a:endParaRPr lang="nl-NL" dirty="0">
              <a:solidFill>
                <a:srgbClr val="FFC000"/>
              </a:solidFill>
            </a:endParaRPr>
          </a:p>
          <a:p>
            <a:r>
              <a:rPr lang="nl-NL" dirty="0">
                <a:solidFill>
                  <a:srgbClr val="FFC000"/>
                </a:solidFill>
              </a:rPr>
              <a:t>Fred van Blommestein</a:t>
            </a:r>
          </a:p>
          <a:p>
            <a:r>
              <a:rPr lang="nl-NL" sz="1200" dirty="0" err="1">
                <a:solidFill>
                  <a:srgbClr val="FFC000"/>
                </a:solidFill>
              </a:rPr>
              <a:t>This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presentation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expresses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the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position</a:t>
            </a:r>
            <a:r>
              <a:rPr lang="nl-NL" sz="1200" dirty="0">
                <a:solidFill>
                  <a:srgbClr val="FFC000"/>
                </a:solidFill>
              </a:rPr>
              <a:t> of </a:t>
            </a:r>
            <a:r>
              <a:rPr lang="nl-NL" sz="1200" dirty="0" err="1">
                <a:solidFill>
                  <a:srgbClr val="FFC000"/>
                </a:solidFill>
              </a:rPr>
              <a:t>the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above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mentioned</a:t>
            </a:r>
            <a:r>
              <a:rPr lang="nl-NL" sz="1200" dirty="0">
                <a:solidFill>
                  <a:srgbClr val="FFC000"/>
                </a:solidFill>
              </a:rPr>
              <a:t> presenter. Not of </a:t>
            </a:r>
            <a:r>
              <a:rPr lang="nl-NL" sz="1200" dirty="0" smtClean="0">
                <a:solidFill>
                  <a:srgbClr val="FFC000"/>
                </a:solidFill>
              </a:rPr>
              <a:t>CEN.</a:t>
            </a:r>
            <a:endParaRPr lang="nl-NL" sz="1200" dirty="0">
              <a:solidFill>
                <a:srgbClr val="FFC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376264" cy="1871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2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tx2"/>
                </a:solidFill>
              </a:rPr>
              <a:t>Peppol</a:t>
            </a:r>
            <a:r>
              <a:rPr lang="en-US" sz="5400" dirty="0" smtClean="0">
                <a:solidFill>
                  <a:schemeClr val="tx2"/>
                </a:solidFill>
              </a:rPr>
              <a:t> security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099747" cy="4897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PEPPOL guarantees: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Integrity of invoices between access points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Including delivery confirmation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Plus guarantee on authenticity of the sender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75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>
                <a:solidFill>
                  <a:schemeClr val="tx2"/>
                </a:solidFill>
                <a:ea typeface="ＭＳ Ｐゴシック" pitchFamily="34" charset="-128"/>
              </a:rPr>
              <a:t>Different countries – </a:t>
            </a:r>
            <a:br>
              <a:rPr lang="en-US" altLang="en-US" sz="4800" dirty="0" smtClean="0">
                <a:solidFill>
                  <a:schemeClr val="tx2"/>
                </a:solidFill>
                <a:ea typeface="ＭＳ Ｐゴシック" pitchFamily="34" charset="-128"/>
              </a:rPr>
            </a:br>
            <a:r>
              <a:rPr lang="en-US" altLang="en-US" sz="4800" dirty="0" smtClean="0">
                <a:solidFill>
                  <a:schemeClr val="tx2"/>
                </a:solidFill>
                <a:ea typeface="ＭＳ Ｐゴシック" pitchFamily="34" charset="-128"/>
              </a:rPr>
              <a:t>different policies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348880"/>
            <a:ext cx="7391400" cy="288032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Scandinavia, Spain, Belgium, Poland and many other countries implement </a:t>
            </a:r>
            <a:r>
              <a:rPr lang="en-US" altLang="en-US" dirty="0" err="1" smtClean="0">
                <a:solidFill>
                  <a:schemeClr val="tx2"/>
                </a:solidFill>
                <a:ea typeface="ＭＳ Ｐゴシック" pitchFamily="34" charset="-128"/>
              </a:rPr>
              <a:t>Peppol</a:t>
            </a:r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 (UBL)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Many countries implement a central government hub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Some countries route all invoices (incl. B2B) through the tax authorities</a:t>
            </a:r>
          </a:p>
          <a:p>
            <a:pPr eaLnBrk="1" hangingPunct="1"/>
            <a:endParaRPr lang="en-US" altLang="en-US" sz="2400" dirty="0" smtClean="0">
              <a:ea typeface="ＭＳ Ｐゴシック" pitchFamily="34" charset="-128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9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5400" dirty="0" err="1" smtClean="0">
                <a:solidFill>
                  <a:schemeClr val="tx2"/>
                </a:solidFill>
                <a:ea typeface="ＭＳ Ｐゴシック" pitchFamily="34" charset="-128"/>
              </a:rPr>
              <a:t>ZUGFeRD</a:t>
            </a:r>
            <a:endParaRPr lang="en-US" altLang="en-US" sz="5400" dirty="0" smtClean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920037" cy="417671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en-US" sz="3000" dirty="0" smtClean="0">
                <a:solidFill>
                  <a:schemeClr val="tx2"/>
                </a:solidFill>
                <a:ea typeface="ＭＳ Ｐゴシック" pitchFamily="34" charset="-128"/>
              </a:rPr>
              <a:t>Germany and France implement  </a:t>
            </a:r>
            <a:r>
              <a:rPr lang="en-US" altLang="en-US" sz="3000" dirty="0" err="1" smtClean="0">
                <a:solidFill>
                  <a:schemeClr val="tx2"/>
                </a:solidFill>
                <a:ea typeface="ＭＳ Ｐゴシック" pitchFamily="34" charset="-128"/>
              </a:rPr>
              <a:t>ZUGFeRD</a:t>
            </a:r>
            <a:r>
              <a:rPr lang="en-US" altLang="en-US" sz="3000" dirty="0" smtClean="0">
                <a:solidFill>
                  <a:schemeClr val="tx2"/>
                </a:solidFill>
                <a:ea typeface="ＭＳ Ｐゴシック" pitchFamily="34" charset="-128"/>
              </a:rPr>
              <a:t>/</a:t>
            </a:r>
            <a:r>
              <a:rPr lang="en-US" altLang="en-US" sz="3000" dirty="0" err="1" smtClean="0">
                <a:solidFill>
                  <a:schemeClr val="tx2"/>
                </a:solidFill>
                <a:ea typeface="ＭＳ Ｐゴシック" pitchFamily="34" charset="-128"/>
              </a:rPr>
              <a:t>Factur</a:t>
            </a:r>
            <a:r>
              <a:rPr lang="en-US" altLang="en-US" sz="3000" dirty="0" smtClean="0">
                <a:solidFill>
                  <a:schemeClr val="tx2"/>
                </a:solidFill>
                <a:ea typeface="ＭＳ Ｐゴシック" pitchFamily="34" charset="-128"/>
              </a:rPr>
              <a:t>-X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en-US" sz="3000" dirty="0" err="1" smtClean="0">
                <a:solidFill>
                  <a:schemeClr val="tx2"/>
                </a:solidFill>
                <a:ea typeface="ＭＳ Ｐゴシック" pitchFamily="34" charset="-128"/>
              </a:rPr>
              <a:t>ZUGFeRD</a:t>
            </a:r>
            <a:r>
              <a:rPr lang="en-US" altLang="en-US" sz="3000" dirty="0" smtClean="0">
                <a:solidFill>
                  <a:schemeClr val="tx2"/>
                </a:solidFill>
                <a:ea typeface="ＭＳ Ｐゴシック" pitchFamily="34" charset="-128"/>
              </a:rPr>
              <a:t>/</a:t>
            </a:r>
            <a:r>
              <a:rPr lang="en-US" altLang="en-US" sz="3000" dirty="0" err="1" smtClean="0">
                <a:solidFill>
                  <a:schemeClr val="tx2"/>
                </a:solidFill>
                <a:ea typeface="ＭＳ Ｐゴシック" pitchFamily="34" charset="-128"/>
              </a:rPr>
              <a:t>Factur</a:t>
            </a:r>
            <a:r>
              <a:rPr lang="en-US" altLang="en-US" sz="3000" dirty="0" smtClean="0">
                <a:solidFill>
                  <a:schemeClr val="tx2"/>
                </a:solidFill>
                <a:ea typeface="ＭＳ Ｐゴシック" pitchFamily="34" charset="-128"/>
              </a:rPr>
              <a:t>-X is a standard core invoice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600" dirty="0" smtClean="0">
                <a:solidFill>
                  <a:schemeClr val="tx2"/>
                </a:solidFill>
                <a:ea typeface="ＭＳ Ｐゴシック" pitchFamily="34" charset="-128"/>
              </a:rPr>
              <a:t>In the UN/CEFACT syntax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600" dirty="0" smtClean="0">
                <a:solidFill>
                  <a:schemeClr val="tx2"/>
                </a:solidFill>
                <a:ea typeface="ＭＳ Ｐゴシック" pitchFamily="34" charset="-128"/>
              </a:rPr>
              <a:t>Enveloped in a human readable PDF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600" dirty="0" smtClean="0">
                <a:solidFill>
                  <a:schemeClr val="tx2"/>
                </a:solidFill>
                <a:ea typeface="ＭＳ Ｐゴシック" pitchFamily="34" charset="-128"/>
              </a:rPr>
              <a:t>Sent by e-mail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altLang="en-US" sz="3000" dirty="0" smtClean="0">
                <a:solidFill>
                  <a:schemeClr val="tx2"/>
                </a:solidFill>
                <a:ea typeface="ＭＳ Ｐゴシック" pitchFamily="34" charset="-128"/>
              </a:rPr>
              <a:t>Challenge for service providers to create interoperability between </a:t>
            </a:r>
            <a:r>
              <a:rPr lang="en-US" altLang="en-US" sz="3000" dirty="0" err="1" smtClean="0">
                <a:solidFill>
                  <a:schemeClr val="tx2"/>
                </a:solidFill>
                <a:ea typeface="ＭＳ Ｐゴシック" pitchFamily="34" charset="-128"/>
              </a:rPr>
              <a:t>ZUGFeRD</a:t>
            </a:r>
            <a:r>
              <a:rPr lang="en-US" altLang="en-US" sz="3000" dirty="0" smtClean="0">
                <a:solidFill>
                  <a:schemeClr val="tx2"/>
                </a:solidFill>
                <a:ea typeface="ＭＳ Ｐゴシック" pitchFamily="34" charset="-128"/>
              </a:rPr>
              <a:t>/</a:t>
            </a:r>
            <a:r>
              <a:rPr lang="en-US" altLang="en-US" sz="3000" dirty="0" err="1" smtClean="0">
                <a:solidFill>
                  <a:schemeClr val="tx2"/>
                </a:solidFill>
                <a:ea typeface="ＭＳ Ｐゴシック" pitchFamily="34" charset="-128"/>
              </a:rPr>
              <a:t>Factur</a:t>
            </a:r>
            <a:r>
              <a:rPr lang="en-US" altLang="en-US" sz="3000" dirty="0" smtClean="0">
                <a:solidFill>
                  <a:schemeClr val="tx2"/>
                </a:solidFill>
                <a:ea typeface="ＭＳ Ｐゴシック" pitchFamily="34" charset="-128"/>
              </a:rPr>
              <a:t>-X and PEPPOL</a:t>
            </a:r>
          </a:p>
          <a:p>
            <a:pPr lvl="1">
              <a:lnSpc>
                <a:spcPct val="120000"/>
              </a:lnSpc>
            </a:pPr>
            <a:r>
              <a:rPr lang="en-US" altLang="en-US" sz="2600" dirty="0" smtClean="0">
                <a:solidFill>
                  <a:schemeClr val="tx2"/>
                </a:solidFill>
                <a:ea typeface="ＭＳ Ｐゴシック" pitchFamily="34" charset="-128"/>
              </a:rPr>
              <a:t>Different protocols</a:t>
            </a:r>
          </a:p>
          <a:p>
            <a:pPr lvl="1">
              <a:lnSpc>
                <a:spcPct val="120000"/>
              </a:lnSpc>
            </a:pPr>
            <a:r>
              <a:rPr lang="en-US" altLang="en-US" sz="2600" dirty="0" smtClean="0">
                <a:solidFill>
                  <a:schemeClr val="tx2"/>
                </a:solidFill>
                <a:ea typeface="ＭＳ Ｐゴシック" pitchFamily="34" charset="-128"/>
              </a:rPr>
              <a:t>Different security</a:t>
            </a:r>
          </a:p>
          <a:p>
            <a:pPr lvl="1">
              <a:lnSpc>
                <a:spcPct val="120000"/>
              </a:lnSpc>
            </a:pPr>
            <a:r>
              <a:rPr lang="en-US" altLang="en-US" sz="2600" dirty="0" smtClean="0">
                <a:solidFill>
                  <a:schemeClr val="tx2"/>
                </a:solidFill>
                <a:ea typeface="ＭＳ Ｐゴシック" pitchFamily="34" charset="-128"/>
              </a:rPr>
              <a:t>Different syntax</a:t>
            </a:r>
          </a:p>
          <a:p>
            <a:pPr eaLnBrk="1" hangingPunct="1"/>
            <a:endParaRPr lang="en-US" altLang="en-US" sz="2400" dirty="0" smtClean="0">
              <a:ea typeface="ＭＳ Ｐゴシック" pitchFamily="34" charset="-128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04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Questions?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4104456"/>
          </a:xfrm>
          <a:prstGeom prst="rect">
            <a:avLst/>
          </a:prstGeom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88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</a:t>
            </a:r>
            <a:endParaRPr lang="en-US" dirty="0"/>
          </a:p>
        </p:txBody>
      </p:sp>
      <p:pic>
        <p:nvPicPr>
          <p:cNvPr id="4" name="Picture 3" descr="smtp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268760"/>
            <a:ext cx="6577139" cy="4373797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103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>
                <a:solidFill>
                  <a:schemeClr val="tx2"/>
                </a:solidFill>
              </a:rPr>
              <a:t>E-mail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391400" cy="3617218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nl-NL" b="0" dirty="0" smtClean="0">
                <a:solidFill>
                  <a:schemeClr val="tx2"/>
                </a:solidFill>
              </a:rPr>
              <a:t>Spammers use fake domain names</a:t>
            </a:r>
            <a:endParaRPr lang="nl-NL" b="0" dirty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nl-NL" b="0" dirty="0">
                <a:solidFill>
                  <a:schemeClr val="tx2"/>
                </a:solidFill>
              </a:rPr>
              <a:t>Phishers </a:t>
            </a:r>
            <a:r>
              <a:rPr lang="nl-NL" b="0" dirty="0" smtClean="0">
                <a:solidFill>
                  <a:schemeClr val="tx2"/>
                </a:solidFill>
              </a:rPr>
              <a:t>send fake invoices</a:t>
            </a:r>
            <a:endParaRPr lang="nl-NL" b="0" dirty="0">
              <a:solidFill>
                <a:schemeClr val="tx2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nl-NL" b="0" dirty="0">
                <a:solidFill>
                  <a:schemeClr val="tx2"/>
                </a:solidFill>
              </a:rPr>
              <a:t>E-mail ‘in transit’ </a:t>
            </a:r>
            <a:r>
              <a:rPr lang="nl-NL" b="0" dirty="0" smtClean="0">
                <a:solidFill>
                  <a:schemeClr val="tx2"/>
                </a:solidFill>
              </a:rPr>
              <a:t>can be eavesdropped</a:t>
            </a:r>
          </a:p>
          <a:p>
            <a:pPr marL="457200" indent="-457200">
              <a:buFont typeface="Arial"/>
              <a:buChar char="•"/>
            </a:pPr>
            <a:r>
              <a:rPr lang="nl-NL" b="0" dirty="0" smtClean="0">
                <a:solidFill>
                  <a:schemeClr val="tx2"/>
                </a:solidFill>
              </a:rPr>
              <a:t>This happens on a large scale!</a:t>
            </a:r>
            <a:endParaRPr lang="nl-NL" b="0" dirty="0">
              <a:solidFill>
                <a:schemeClr val="tx2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518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>
                <a:solidFill>
                  <a:schemeClr val="tx2"/>
                </a:solidFill>
              </a:rPr>
              <a:t>E-mail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391400" cy="3905250"/>
          </a:xfrm>
        </p:spPr>
        <p:txBody>
          <a:bodyPr/>
          <a:lstStyle/>
          <a:p>
            <a:pPr marL="0" indent="0">
              <a:buNone/>
            </a:pPr>
            <a:r>
              <a:rPr lang="nl-NL" b="0" dirty="0" smtClean="0">
                <a:solidFill>
                  <a:schemeClr val="tx2"/>
                </a:solidFill>
              </a:rPr>
              <a:t>For standard e-mail no guarantee can be given for authenticity and integrity of invoice or invoicer</a:t>
            </a:r>
          </a:p>
          <a:p>
            <a:pPr marL="0" indent="0">
              <a:buNone/>
            </a:pPr>
            <a:endParaRPr lang="nl-NL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NL" b="0" dirty="0" smtClean="0">
                <a:solidFill>
                  <a:schemeClr val="tx2"/>
                </a:solidFill>
              </a:rPr>
              <a:t>(But can it be given for paper invoices?)</a:t>
            </a:r>
            <a:endParaRPr lang="en-US" b="0" dirty="0" smtClean="0">
              <a:solidFill>
                <a:schemeClr val="tx2"/>
              </a:solidFill>
            </a:endParaRPr>
          </a:p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76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Security is possible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7391400" cy="45372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DNSSEC, DANE, SPF DKIM and STARTTLS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PGP/SMIME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>
                <a:solidFill>
                  <a:schemeClr val="tx2"/>
                </a:solidFill>
              </a:rPr>
              <a:t>but </a:t>
            </a:r>
            <a:r>
              <a:rPr lang="en-US" dirty="0" smtClean="0">
                <a:solidFill>
                  <a:schemeClr val="tx2"/>
                </a:solidFill>
              </a:rPr>
              <a:t>nobody </a:t>
            </a:r>
            <a:r>
              <a:rPr lang="en-US" dirty="0">
                <a:solidFill>
                  <a:schemeClr val="tx2"/>
                </a:solidFill>
              </a:rPr>
              <a:t>uses </a:t>
            </a:r>
            <a:r>
              <a:rPr lang="en-US" dirty="0" smtClean="0">
                <a:solidFill>
                  <a:schemeClr val="tx2"/>
                </a:solidFill>
              </a:rPr>
              <a:t>these mechanisms)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04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353" y="3918327"/>
            <a:ext cx="2467744" cy="15059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“4-corner” model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971600" y="1531640"/>
            <a:ext cx="1728192" cy="129614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Sender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Trading Entity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71600" y="4483968"/>
            <a:ext cx="1728192" cy="360040"/>
          </a:xfrm>
          <a:prstGeom prst="rect">
            <a:avLst/>
          </a:prstGeom>
          <a:solidFill>
            <a:srgbClr val="55065A"/>
          </a:solidFill>
          <a:ln w="31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Access Point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300192" y="1565090"/>
            <a:ext cx="1728192" cy="129614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Receiver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Trading Entity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300192" y="4517418"/>
            <a:ext cx="1728192" cy="360040"/>
          </a:xfrm>
          <a:prstGeom prst="rect">
            <a:avLst/>
          </a:prstGeom>
          <a:solidFill>
            <a:srgbClr val="55065A"/>
          </a:solidFill>
          <a:ln w="31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Access Point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55576" y="3547864"/>
            <a:ext cx="2160240" cy="94440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ERP / </a:t>
            </a:r>
            <a:endParaRPr lang="en-US" sz="2000" dirty="0" smtClean="0">
              <a:solidFill>
                <a:srgbClr val="000000"/>
              </a:solidFill>
              <a:latin typeface="+mj-lt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e-invoicing SW/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BSP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84168" y="3573016"/>
            <a:ext cx="2160240" cy="94440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200" dirty="0">
                <a:solidFill>
                  <a:srgbClr val="000000"/>
                </a:solidFill>
              </a:rPr>
              <a:t>ERP / </a:t>
            </a:r>
          </a:p>
          <a:p>
            <a:pPr algn="ctr" eaLnBrk="0" hangingPunct="0"/>
            <a:r>
              <a:rPr lang="en-US" sz="2200" dirty="0">
                <a:solidFill>
                  <a:srgbClr val="000000"/>
                </a:solidFill>
              </a:rPr>
              <a:t>e-invoicing SW/</a:t>
            </a:r>
          </a:p>
          <a:p>
            <a:pPr algn="ctr" eaLnBrk="0" hangingPunct="0"/>
            <a:r>
              <a:rPr lang="en-US" sz="2200" dirty="0">
                <a:solidFill>
                  <a:srgbClr val="000000"/>
                </a:solidFill>
              </a:rPr>
              <a:t>BSP</a:t>
            </a:r>
          </a:p>
        </p:txBody>
      </p:sp>
      <p:cxnSp>
        <p:nvCxnSpPr>
          <p:cNvPr id="10" name="Straight Arrow Connector 9"/>
          <p:cNvCxnSpPr>
            <a:stCxn id="5" idx="3"/>
            <a:endCxn id="7" idx="1"/>
          </p:cNvCxnSpPr>
          <p:nvPr/>
        </p:nvCxnSpPr>
        <p:spPr bwMode="auto">
          <a:xfrm>
            <a:off x="2699792" y="4663988"/>
            <a:ext cx="3600400" cy="33450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4" idx="2"/>
            <a:endCxn id="8" idx="0"/>
          </p:cNvCxnSpPr>
          <p:nvPr/>
        </p:nvCxnSpPr>
        <p:spPr bwMode="auto">
          <a:xfrm>
            <a:off x="1835696" y="2827784"/>
            <a:ext cx="0" cy="720080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9" idx="0"/>
            <a:endCxn id="6" idx="2"/>
          </p:cNvCxnSpPr>
          <p:nvPr/>
        </p:nvCxnSpPr>
        <p:spPr bwMode="auto">
          <a:xfrm flipV="1">
            <a:off x="7164288" y="2861234"/>
            <a:ext cx="0" cy="711782"/>
          </a:xfrm>
          <a:prstGeom prst="straightConnector1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995936" y="4517418"/>
            <a:ext cx="936074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Invoice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050989" y="4877458"/>
            <a:ext cx="832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Peppol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164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tx2"/>
                </a:solidFill>
              </a:rPr>
              <a:t>Peppol</a:t>
            </a:r>
            <a:r>
              <a:rPr lang="en-US" sz="5400" dirty="0" smtClean="0">
                <a:solidFill>
                  <a:schemeClr val="tx2"/>
                </a:solidFill>
              </a:rPr>
              <a:t> SMP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4" name="Document 3"/>
          <p:cNvSpPr/>
          <p:nvPr/>
        </p:nvSpPr>
        <p:spPr bwMode="auto">
          <a:xfrm>
            <a:off x="837928" y="2142148"/>
            <a:ext cx="914400" cy="1365278"/>
          </a:xfrm>
          <a:prstGeom prst="flowChartDocumen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Invoice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590456" y="2142148"/>
            <a:ext cx="2160240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81944" y="2718212"/>
            <a:ext cx="576064" cy="3600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670576" y="2718212"/>
            <a:ext cx="936104" cy="576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6" name="Curved Connector 45"/>
          <p:cNvCxnSpPr>
            <a:stCxn id="4" idx="3"/>
            <a:endCxn id="6" idx="0"/>
          </p:cNvCxnSpPr>
          <p:nvPr/>
        </p:nvCxnSpPr>
        <p:spPr bwMode="auto">
          <a:xfrm flipV="1">
            <a:off x="1752328" y="2142148"/>
            <a:ext cx="4918248" cy="682639"/>
          </a:xfrm>
          <a:prstGeom prst="curvedConnector4">
            <a:avLst>
              <a:gd name="adj1" fmla="val 39019"/>
              <a:gd name="adj2" fmla="val 13348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" name="Can 2"/>
          <p:cNvSpPr/>
          <p:nvPr/>
        </p:nvSpPr>
        <p:spPr bwMode="auto">
          <a:xfrm>
            <a:off x="2926160" y="4230380"/>
            <a:ext cx="1440160" cy="1080120"/>
          </a:xfrm>
          <a:prstGeom prst="can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>
            <a:stCxn id="15" idx="2"/>
          </p:cNvCxnSpPr>
          <p:nvPr/>
        </p:nvCxnSpPr>
        <p:spPr bwMode="auto">
          <a:xfrm>
            <a:off x="1269976" y="3078252"/>
            <a:ext cx="2160240" cy="129614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142184" y="4662428"/>
            <a:ext cx="109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SML/SMP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 bwMode="auto">
          <a:xfrm>
            <a:off x="5806480" y="5310500"/>
            <a:ext cx="2520280" cy="936104"/>
          </a:xfrm>
          <a:prstGeom prst="wedgeEllipseCallout">
            <a:avLst>
              <a:gd name="adj1" fmla="val -120178"/>
              <a:gd name="adj2" fmla="val -84911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 “phone book” 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1125960" y="2862228"/>
            <a:ext cx="28803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1125960" y="3006244"/>
            <a:ext cx="28803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6814592" y="3006244"/>
            <a:ext cx="64807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6814592" y="2862228"/>
            <a:ext cx="64807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6814592" y="3150260"/>
            <a:ext cx="64807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3790256" y="3222268"/>
            <a:ext cx="3024336" cy="115212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95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</a:rPr>
              <a:t>Signing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91880" y="1700808"/>
            <a:ext cx="2160240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491880" y="1700808"/>
            <a:ext cx="1080120" cy="50405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4572000" y="1700808"/>
            <a:ext cx="1080120" cy="50405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Vertical Scroll 13"/>
          <p:cNvSpPr/>
          <p:nvPr/>
        </p:nvSpPr>
        <p:spPr bwMode="auto">
          <a:xfrm>
            <a:off x="1259632" y="1755118"/>
            <a:ext cx="1177288" cy="1143000"/>
          </a:xfrm>
          <a:prstGeom prst="verticalScroll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Private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Key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aseline="0" dirty="0" smtClean="0"/>
              <a:t>S</a:t>
            </a:r>
            <a:r>
              <a:rPr lang="en-US" sz="1200" baseline="0" dirty="0" smtClean="0">
                <a:latin typeface="Arial" charset="0"/>
              </a:rPr>
              <a:t>ender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Vertical Scroll 25"/>
          <p:cNvSpPr/>
          <p:nvPr/>
        </p:nvSpPr>
        <p:spPr bwMode="auto">
          <a:xfrm>
            <a:off x="7751812" y="1700808"/>
            <a:ext cx="1224136" cy="1080120"/>
          </a:xfrm>
          <a:prstGeom prst="verticalScroll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Certificate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Sender</a:t>
            </a:r>
          </a:p>
        </p:txBody>
      </p:sp>
      <p:sp>
        <p:nvSpPr>
          <p:cNvPr id="27" name="Vertical Scroll 26"/>
          <p:cNvSpPr/>
          <p:nvPr/>
        </p:nvSpPr>
        <p:spPr bwMode="auto">
          <a:xfrm>
            <a:off x="6516216" y="1669368"/>
            <a:ext cx="1224136" cy="1215008"/>
          </a:xfrm>
          <a:prstGeom prst="verticalScroll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Public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aseline="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Sender</a:t>
            </a:r>
          </a:p>
        </p:txBody>
      </p:sp>
      <p:sp>
        <p:nvSpPr>
          <p:cNvPr id="18" name="Hexagon 17"/>
          <p:cNvSpPr/>
          <p:nvPr/>
        </p:nvSpPr>
        <p:spPr bwMode="auto">
          <a:xfrm>
            <a:off x="4211960" y="1988840"/>
            <a:ext cx="648072" cy="576064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L-Shape 18"/>
          <p:cNvSpPr/>
          <p:nvPr/>
        </p:nvSpPr>
        <p:spPr bwMode="auto">
          <a:xfrm rot="18901408">
            <a:off x="4409074" y="2113403"/>
            <a:ext cx="254125" cy="254650"/>
          </a:xfrm>
          <a:prstGeom prst="corner">
            <a:avLst>
              <a:gd name="adj1" fmla="val 28396"/>
              <a:gd name="adj2" fmla="val 2839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808" y="3356992"/>
            <a:ext cx="4536504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------714A286D976BF3E58D9D671E37CBCF7C</a:t>
            </a:r>
          </a:p>
          <a:p>
            <a:r>
              <a:rPr lang="en-US" sz="1100" dirty="0"/>
              <a:t>Content-Type: application/x-pkcs7-signature; name="smime.p7s"</a:t>
            </a:r>
          </a:p>
          <a:p>
            <a:r>
              <a:rPr lang="en-US" sz="1100" dirty="0"/>
              <a:t>Content-Transfer-Encoding: base64</a:t>
            </a:r>
          </a:p>
          <a:p>
            <a:r>
              <a:rPr lang="en-US" sz="1100" dirty="0"/>
              <a:t>Content-Disposition: attachment; filename="smime.p7s"</a:t>
            </a:r>
          </a:p>
          <a:p>
            <a:endParaRPr lang="en-US" sz="1100" dirty="0"/>
          </a:p>
          <a:p>
            <a:r>
              <a:rPr lang="en-US" sz="1100" dirty="0" smtClean="0"/>
              <a:t>MIIB6gYJKoZIhvcNAQcCoIIB2zCCAdcCAQExCzAJBgUrDgMCGgUAMAsGCSqGSIb3DQEHATGCAbYwggGyAgEBMIGcMIGOMQswCQYDVQQGEwJVUzEOMAwGA1UECBMFVGV4YXMxFDASBgNVBAcTC1NhbiBBbnRvbmlvMQ0wCwYDVQQKEwRVVFNBMQswCQYDVQQLEwJDUzEXMBUGA1UEAxMOYWkuY3MudXRzYS5lZHUxJDAiBgkqhkiG9w0BCQEWFWp1bGlldEBhaS5jcy51dHNhLmVkdQIJAMvyApGmAWbKMAkGBSsOAwIaBQCggbEwGAYJKoZIhvcNAQkDMQsGCSqGSIb3DQEHATAcBgkqhkiG9w0BCQUxDxcNMDcwMjEyMjI1ODU4WjAjBgkqhkiG9w0BCQQxFgQUdBfDe/KmnhmYA9DILxfq/zKlvwEwUgYJKoZIhvcNAQkPMUUwQzAKBggqhkiG9w0DBzAOBggqhkiG9w0DAgICAIAwDQYIKoZIhvcNAwICAUAwBwYFKw4DAgcwDQYIKoZIhvcNAwICASgwDQYJKoZIhvcNAQEBBQAEQFbJ+8cZivvgvrjj8l1QbK2o7gWdWBM9yav6NJR2eBVj3hKGaKQ+7JNbygcqtVcMDIo1jSpsZas33BvhocwGOqs</a:t>
            </a:r>
            <a:r>
              <a:rPr lang="en-US" sz="1100" dirty="0"/>
              <a:t>=</a:t>
            </a:r>
          </a:p>
          <a:p>
            <a:endParaRPr lang="en-US" sz="1100" dirty="0"/>
          </a:p>
          <a:p>
            <a:r>
              <a:rPr lang="en-US" sz="1100" dirty="0"/>
              <a:t>------714A286D976BF3E58D9D671E37CBCF7C--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53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Peppol</a:t>
            </a:r>
            <a:r>
              <a:rPr lang="en-US" sz="5400" dirty="0" smtClean="0"/>
              <a:t> security</a:t>
            </a:r>
            <a:endParaRPr lang="en-US" sz="5400" dirty="0"/>
          </a:p>
        </p:txBody>
      </p:sp>
      <p:grpSp>
        <p:nvGrpSpPr>
          <p:cNvPr id="3" name="Group 2"/>
          <p:cNvGrpSpPr/>
          <p:nvPr/>
        </p:nvGrpSpPr>
        <p:grpSpPr>
          <a:xfrm>
            <a:off x="7380414" y="1949946"/>
            <a:ext cx="1584456" cy="936105"/>
            <a:chOff x="6227904" y="1772815"/>
            <a:chExt cx="2160520" cy="1368153"/>
          </a:xfrm>
        </p:grpSpPr>
        <p:sp>
          <p:nvSpPr>
            <p:cNvPr id="6" name="Rectangle 5"/>
            <p:cNvSpPr/>
            <p:nvPr/>
          </p:nvSpPr>
          <p:spPr bwMode="auto">
            <a:xfrm>
              <a:off x="6228184" y="1772816"/>
              <a:ext cx="2160240" cy="136815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6227904" y="1772815"/>
              <a:ext cx="1080120" cy="504056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7308024" y="1772815"/>
              <a:ext cx="1080120" cy="504056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Hexagon 17"/>
            <p:cNvSpPr/>
            <p:nvPr/>
          </p:nvSpPr>
          <p:spPr bwMode="auto">
            <a:xfrm>
              <a:off x="6947984" y="2060847"/>
              <a:ext cx="648072" cy="576064"/>
            </a:xfrm>
            <a:prstGeom prst="hexago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L-Shape 18"/>
            <p:cNvSpPr/>
            <p:nvPr/>
          </p:nvSpPr>
          <p:spPr bwMode="auto">
            <a:xfrm rot="18901408">
              <a:off x="7145098" y="2185410"/>
              <a:ext cx="254125" cy="254650"/>
            </a:xfrm>
            <a:prstGeom prst="corner">
              <a:avLst>
                <a:gd name="adj1" fmla="val 28396"/>
                <a:gd name="adj2" fmla="val 28396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9654" y="2093962"/>
            <a:ext cx="1584176" cy="864096"/>
            <a:chOff x="6227904" y="1772815"/>
            <a:chExt cx="2160520" cy="1368153"/>
          </a:xfrm>
        </p:grpSpPr>
        <p:sp>
          <p:nvSpPr>
            <p:cNvPr id="15" name="Rectangle 14"/>
            <p:cNvSpPr/>
            <p:nvPr/>
          </p:nvSpPr>
          <p:spPr bwMode="auto">
            <a:xfrm>
              <a:off x="6228184" y="1772816"/>
              <a:ext cx="2160240" cy="136815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6227904" y="1772815"/>
              <a:ext cx="1080120" cy="504056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7308024" y="1772815"/>
              <a:ext cx="1080120" cy="504056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Hexagon 21"/>
            <p:cNvSpPr/>
            <p:nvPr/>
          </p:nvSpPr>
          <p:spPr bwMode="auto">
            <a:xfrm>
              <a:off x="6947984" y="2060847"/>
              <a:ext cx="648072" cy="576064"/>
            </a:xfrm>
            <a:prstGeom prst="hexago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L-Shape 22"/>
            <p:cNvSpPr/>
            <p:nvPr/>
          </p:nvSpPr>
          <p:spPr bwMode="auto">
            <a:xfrm rot="18901408">
              <a:off x="7145098" y="2185410"/>
              <a:ext cx="254125" cy="254650"/>
            </a:xfrm>
            <a:prstGeom prst="corner">
              <a:avLst>
                <a:gd name="adj1" fmla="val 28396"/>
                <a:gd name="adj2" fmla="val 28396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" name="Can 3"/>
          <p:cNvSpPr/>
          <p:nvPr/>
        </p:nvSpPr>
        <p:spPr bwMode="auto">
          <a:xfrm rot="16200000">
            <a:off x="4104050" y="1409886"/>
            <a:ext cx="1008112" cy="4104456"/>
          </a:xfrm>
          <a:prstGeom prst="can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Callout 4"/>
          <p:cNvSpPr/>
          <p:nvPr/>
        </p:nvSpPr>
        <p:spPr bwMode="auto">
          <a:xfrm>
            <a:off x="3347966" y="5190306"/>
            <a:ext cx="3600400" cy="1224136"/>
          </a:xfrm>
          <a:prstGeom prst="wedgeEllipseCallout">
            <a:avLst>
              <a:gd name="adj1" fmla="val -14084"/>
              <a:gd name="adj2" fmla="val -17680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https </a:t>
            </a:r>
          </a:p>
        </p:txBody>
      </p:sp>
      <p:cxnSp>
        <p:nvCxnSpPr>
          <p:cNvPr id="9" name="Straight Arrow Connector 8"/>
          <p:cNvCxnSpPr>
            <a:stCxn id="15" idx="3"/>
            <a:endCxn id="4" idx="0"/>
          </p:cNvCxnSpPr>
          <p:nvPr/>
        </p:nvCxnSpPr>
        <p:spPr bwMode="auto">
          <a:xfrm>
            <a:off x="2123830" y="2526011"/>
            <a:ext cx="684076" cy="93610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endCxn id="6" idx="1"/>
          </p:cNvCxnSpPr>
          <p:nvPr/>
        </p:nvCxnSpPr>
        <p:spPr bwMode="auto">
          <a:xfrm flipV="1">
            <a:off x="6660334" y="2417999"/>
            <a:ext cx="720285" cy="111612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Vertical Scroll 11"/>
          <p:cNvSpPr/>
          <p:nvPr/>
        </p:nvSpPr>
        <p:spPr bwMode="auto">
          <a:xfrm>
            <a:off x="7668446" y="3966170"/>
            <a:ext cx="1033272" cy="1143000"/>
          </a:xfrm>
          <a:prstGeom prst="verticalScroll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MDN</a:t>
            </a:r>
          </a:p>
        </p:txBody>
      </p:sp>
      <p:cxnSp>
        <p:nvCxnSpPr>
          <p:cNvPr id="32" name="Straight Arrow Connector 31"/>
          <p:cNvCxnSpPr>
            <a:stCxn id="6" idx="2"/>
            <a:endCxn id="12" idx="0"/>
          </p:cNvCxnSpPr>
          <p:nvPr/>
        </p:nvCxnSpPr>
        <p:spPr bwMode="auto">
          <a:xfrm>
            <a:off x="8172745" y="2886051"/>
            <a:ext cx="12337" cy="108011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2" idx="1"/>
            <a:endCxn id="4" idx="3"/>
          </p:cNvCxnSpPr>
          <p:nvPr/>
        </p:nvCxnSpPr>
        <p:spPr bwMode="auto">
          <a:xfrm flipH="1" flipV="1">
            <a:off x="6660334" y="3462114"/>
            <a:ext cx="1137271" cy="107555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Vertical Scroll 35"/>
          <p:cNvSpPr/>
          <p:nvPr/>
        </p:nvSpPr>
        <p:spPr bwMode="auto">
          <a:xfrm>
            <a:off x="755678" y="4254202"/>
            <a:ext cx="1033272" cy="1143000"/>
          </a:xfrm>
          <a:prstGeom prst="verticalScroll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MDN</a:t>
            </a:r>
          </a:p>
        </p:txBody>
      </p:sp>
      <p:cxnSp>
        <p:nvCxnSpPr>
          <p:cNvPr id="39" name="Straight Arrow Connector 38"/>
          <p:cNvCxnSpPr>
            <a:stCxn id="4" idx="0"/>
            <a:endCxn id="36" idx="0"/>
          </p:cNvCxnSpPr>
          <p:nvPr/>
        </p:nvCxnSpPr>
        <p:spPr bwMode="auto">
          <a:xfrm flipH="1">
            <a:off x="1272314" y="3462114"/>
            <a:ext cx="1535592" cy="7920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Hexagon 41"/>
          <p:cNvSpPr/>
          <p:nvPr/>
        </p:nvSpPr>
        <p:spPr bwMode="auto">
          <a:xfrm>
            <a:off x="7956478" y="4542234"/>
            <a:ext cx="475275" cy="394149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L-Shape 42"/>
          <p:cNvSpPr/>
          <p:nvPr/>
        </p:nvSpPr>
        <p:spPr bwMode="auto">
          <a:xfrm rot="18901408">
            <a:off x="8095841" y="4654615"/>
            <a:ext cx="186367" cy="174234"/>
          </a:xfrm>
          <a:prstGeom prst="corner">
            <a:avLst>
              <a:gd name="adj1" fmla="val 28396"/>
              <a:gd name="adj2" fmla="val 2839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Hexagon 43"/>
          <p:cNvSpPr/>
          <p:nvPr/>
        </p:nvSpPr>
        <p:spPr bwMode="auto">
          <a:xfrm>
            <a:off x="1043710" y="4758258"/>
            <a:ext cx="475275" cy="394149"/>
          </a:xfrm>
          <a:prstGeom prst="hexag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L-Shape 44"/>
          <p:cNvSpPr/>
          <p:nvPr/>
        </p:nvSpPr>
        <p:spPr bwMode="auto">
          <a:xfrm rot="18901408">
            <a:off x="1183073" y="4870639"/>
            <a:ext cx="186367" cy="174234"/>
          </a:xfrm>
          <a:prstGeom prst="corner">
            <a:avLst>
              <a:gd name="adj1" fmla="val 28396"/>
              <a:gd name="adj2" fmla="val 2839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33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6728</TotalTime>
  <Words>283</Words>
  <Application>Microsoft Office PowerPoint</Application>
  <PresentationFormat>On-screen Show (4:3)</PresentationFormat>
  <Paragraphs>89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Infrastructures for transmission of electronic invoices</vt:lpstr>
      <vt:lpstr>E-mail</vt:lpstr>
      <vt:lpstr>E-mail</vt:lpstr>
      <vt:lpstr>E-mail</vt:lpstr>
      <vt:lpstr>Security is possible</vt:lpstr>
      <vt:lpstr>The “4-corner” model</vt:lpstr>
      <vt:lpstr>Peppol SMP</vt:lpstr>
      <vt:lpstr>Signing</vt:lpstr>
      <vt:lpstr>Peppol security</vt:lpstr>
      <vt:lpstr>Peppol security</vt:lpstr>
      <vt:lpstr>Different countries –  different policies</vt:lpstr>
      <vt:lpstr>ZUGFeRD</vt:lpstr>
      <vt:lpstr>Questions?</vt:lpstr>
    </vt:vector>
  </TitlesOfParts>
  <Company>NEN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Jaap van der Marel</dc:creator>
  <cp:lastModifiedBy>fred</cp:lastModifiedBy>
  <cp:revision>152</cp:revision>
  <dcterms:created xsi:type="dcterms:W3CDTF">2014-08-18T09:57:55Z</dcterms:created>
  <dcterms:modified xsi:type="dcterms:W3CDTF">2017-10-29T20:05:49Z</dcterms:modified>
</cp:coreProperties>
</file>