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50" r:id="rId2"/>
    <p:sldId id="345" r:id="rId3"/>
    <p:sldId id="346" r:id="rId4"/>
    <p:sldId id="347" r:id="rId5"/>
    <p:sldId id="348" r:id="rId6"/>
    <p:sldId id="349" r:id="rId7"/>
    <p:sldId id="355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A5C75-A443-4743-B001-4AB7EA484385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E10CE-4EED-456A-B3D8-6F708208E4B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9527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29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47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733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07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0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7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11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92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018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71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087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50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2"/>
                </a:solidFill>
              </a:rPr>
              <a:t>Migration to e-invoicing</a:t>
            </a:r>
            <a:endParaRPr lang="nl-NL" sz="3600" dirty="0">
              <a:solidFill>
                <a:schemeClr val="tx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2502" y="4073177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nl-NL" dirty="0">
                <a:solidFill>
                  <a:srgbClr val="FFC000"/>
                </a:solidFill>
              </a:rPr>
              <a:t>E-invoicing Training </a:t>
            </a:r>
            <a:r>
              <a:rPr lang="nl-NL" dirty="0" smtClean="0">
                <a:solidFill>
                  <a:srgbClr val="FFC000"/>
                </a:solidFill>
              </a:rPr>
              <a:t>conference</a:t>
            </a:r>
          </a:p>
          <a:p>
            <a:r>
              <a:rPr lang="nl-NL" dirty="0" smtClean="0">
                <a:solidFill>
                  <a:srgbClr val="FFC000"/>
                </a:solidFill>
              </a:rPr>
              <a:t>Nicosia, </a:t>
            </a:r>
            <a:r>
              <a:rPr lang="nl-NL" dirty="0" smtClean="0">
                <a:solidFill>
                  <a:srgbClr val="FFC000"/>
                </a:solidFill>
              </a:rPr>
              <a:t>October </a:t>
            </a:r>
            <a:r>
              <a:rPr lang="nl-NL" dirty="0" smtClean="0">
                <a:solidFill>
                  <a:srgbClr val="FFC000"/>
                </a:solidFill>
              </a:rPr>
              <a:t>30, 2017</a:t>
            </a:r>
            <a:endParaRPr lang="nl-NL" dirty="0">
              <a:solidFill>
                <a:srgbClr val="FFC000"/>
              </a:solidFill>
            </a:endParaRPr>
          </a:p>
          <a:p>
            <a:r>
              <a:rPr lang="nl-NL" dirty="0">
                <a:solidFill>
                  <a:srgbClr val="FFC000"/>
                </a:solidFill>
              </a:rPr>
              <a:t>Fred van Blommestein</a:t>
            </a:r>
          </a:p>
          <a:p>
            <a:r>
              <a:rPr lang="nl-NL" sz="1200" dirty="0" err="1">
                <a:solidFill>
                  <a:srgbClr val="FFC000"/>
                </a:solidFill>
              </a:rPr>
              <a:t>This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presentation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expresses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the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position</a:t>
            </a:r>
            <a:r>
              <a:rPr lang="nl-NL" sz="1200" dirty="0">
                <a:solidFill>
                  <a:srgbClr val="FFC000"/>
                </a:solidFill>
              </a:rPr>
              <a:t> of </a:t>
            </a:r>
            <a:r>
              <a:rPr lang="nl-NL" sz="1200" dirty="0" err="1">
                <a:solidFill>
                  <a:srgbClr val="FFC000"/>
                </a:solidFill>
              </a:rPr>
              <a:t>the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above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mentioned</a:t>
            </a:r>
            <a:r>
              <a:rPr lang="nl-NL" sz="1200" dirty="0">
                <a:solidFill>
                  <a:srgbClr val="FFC000"/>
                </a:solidFill>
              </a:rPr>
              <a:t> presenter. Not of </a:t>
            </a:r>
            <a:r>
              <a:rPr lang="nl-NL" sz="1200" dirty="0" smtClean="0">
                <a:solidFill>
                  <a:srgbClr val="FFC000"/>
                </a:solidFill>
              </a:rPr>
              <a:t>CEN.</a:t>
            </a:r>
            <a:endParaRPr lang="nl-NL" sz="1200" dirty="0">
              <a:solidFill>
                <a:srgbClr val="FFC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2376264" cy="1871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96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en-US" dirty="0" smtClean="0">
                <a:solidFill>
                  <a:schemeClr val="tx2"/>
                </a:solidFill>
                <a:ea typeface="ＭＳ Ｐゴシック" pitchFamily="34" charset="-128"/>
              </a:rPr>
              <a:t>Migration to e-invoicing</a:t>
            </a:r>
            <a:endParaRPr lang="en-US" altLang="en-US" dirty="0" smtClean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16832"/>
            <a:ext cx="7391400" cy="4176464"/>
          </a:xfrm>
        </p:spPr>
        <p:txBody>
          <a:bodyPr>
            <a:normAutofit/>
          </a:bodyPr>
          <a:lstStyle/>
          <a:p>
            <a:r>
              <a:rPr lang="en-US" altLang="en-US" sz="4000" dirty="0" smtClean="0">
                <a:solidFill>
                  <a:schemeClr val="tx2"/>
                </a:solidFill>
                <a:ea typeface="ＭＳ Ｐゴシック" pitchFamily="34" charset="-128"/>
              </a:rPr>
              <a:t>From paper/PDF to electronic</a:t>
            </a:r>
          </a:p>
          <a:p>
            <a:r>
              <a:rPr lang="en-US" altLang="en-US" sz="4000" dirty="0" smtClean="0">
                <a:solidFill>
                  <a:schemeClr val="tx2"/>
                </a:solidFill>
                <a:ea typeface="ＭＳ Ｐゴシック" pitchFamily="34" charset="-128"/>
              </a:rPr>
              <a:t>From scan/OCR to electronic</a:t>
            </a:r>
          </a:p>
          <a:p>
            <a:r>
              <a:rPr lang="en-US" altLang="en-US" sz="4000" dirty="0" smtClean="0">
                <a:solidFill>
                  <a:schemeClr val="tx2"/>
                </a:solidFill>
                <a:ea typeface="ＭＳ Ｐゴシック" pitchFamily="34" charset="-128"/>
              </a:rPr>
              <a:t>From UBL to EN 16931-1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318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nl-NL" altLang="en-US" dirty="0">
                <a:solidFill>
                  <a:schemeClr val="tx2"/>
                </a:solidFill>
                <a:ea typeface="ＭＳ Ｐゴシック" pitchFamily="34" charset="-128"/>
              </a:rPr>
              <a:t>From paper/PDF </a:t>
            </a:r>
            <a:r>
              <a:rPr lang="nl-NL" altLang="en-US" dirty="0" smtClean="0">
                <a:solidFill>
                  <a:schemeClr val="tx2"/>
                </a:solidFill>
                <a:ea typeface="ＭＳ Ｐゴシック" pitchFamily="34" charset="-128"/>
              </a:rPr>
              <a:t>to </a:t>
            </a:r>
            <a:r>
              <a:rPr lang="nl-NL" altLang="en-US" dirty="0">
                <a:solidFill>
                  <a:schemeClr val="tx2"/>
                </a:solidFill>
                <a:ea typeface="ＭＳ Ｐゴシック" pitchFamily="34" charset="-128"/>
              </a:rPr>
              <a:t>electronic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7391400" cy="4176464"/>
          </a:xfrm>
        </p:spPr>
        <p:txBody>
          <a:bodyPr>
            <a:normAutofit/>
          </a:bodyPr>
          <a:lstStyle/>
          <a:p>
            <a: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Prepare your system to receive e-invoices</a:t>
            </a:r>
          </a:p>
          <a:p>
            <a:pPr lvl="1"/>
            <a:r>
              <a:rPr lang="en-US" altLang="en-US" sz="2400" dirty="0" smtClean="0">
                <a:solidFill>
                  <a:schemeClr val="tx2"/>
                </a:solidFill>
                <a:ea typeface="ＭＳ Ｐゴシック" pitchFamily="34" charset="-128"/>
              </a:rPr>
              <a:t>Connect to BSP with </a:t>
            </a:r>
            <a:r>
              <a:rPr lang="en-US" altLang="en-US" sz="2400" dirty="0" err="1" smtClean="0">
                <a:solidFill>
                  <a:schemeClr val="tx2"/>
                </a:solidFill>
                <a:ea typeface="ＭＳ Ｐゴシック" pitchFamily="34" charset="-128"/>
              </a:rPr>
              <a:t>Peppol</a:t>
            </a:r>
            <a:r>
              <a:rPr lang="en-US" altLang="en-US" sz="2400" dirty="0" smtClean="0">
                <a:solidFill>
                  <a:schemeClr val="tx2"/>
                </a:solidFill>
                <a:ea typeface="ＭＳ Ｐゴシック" pitchFamily="34" charset="-128"/>
              </a:rPr>
              <a:t> access point</a:t>
            </a:r>
          </a:p>
          <a:p>
            <a:pPr lvl="1"/>
            <a:r>
              <a:rPr lang="en-US" altLang="en-US" sz="2400" dirty="0" smtClean="0">
                <a:solidFill>
                  <a:schemeClr val="tx2"/>
                </a:solidFill>
                <a:ea typeface="ＭＳ Ｐゴシック" pitchFamily="34" charset="-128"/>
              </a:rPr>
              <a:t>Configure invoice validation</a:t>
            </a:r>
          </a:p>
          <a:p>
            <a:pPr lvl="1"/>
            <a:r>
              <a:rPr lang="en-US" altLang="en-US" sz="2400" dirty="0" smtClean="0">
                <a:solidFill>
                  <a:schemeClr val="tx2"/>
                </a:solidFill>
                <a:ea typeface="ＭＳ Ｐゴシック" pitchFamily="34" charset="-128"/>
              </a:rPr>
              <a:t>Configure administrative financial booking</a:t>
            </a:r>
          </a:p>
          <a:p>
            <a:pPr lvl="1"/>
            <a:r>
              <a:rPr lang="en-US" altLang="en-US" sz="2400" dirty="0" smtClean="0">
                <a:solidFill>
                  <a:schemeClr val="tx2"/>
                </a:solidFill>
                <a:ea typeface="ＭＳ Ｐゴシック" pitchFamily="34" charset="-128"/>
              </a:rPr>
              <a:t>Configure workflow</a:t>
            </a:r>
          </a:p>
          <a:p>
            <a: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Organize approval workflow</a:t>
            </a:r>
          </a:p>
          <a:p>
            <a:pPr lvl="1"/>
            <a:r>
              <a:rPr lang="en-US" altLang="en-US" sz="2400" dirty="0" smtClean="0">
                <a:solidFill>
                  <a:schemeClr val="tx2"/>
                </a:solidFill>
                <a:ea typeface="ＭＳ Ｐゴシック" pitchFamily="34" charset="-128"/>
              </a:rPr>
              <a:t>No paper</a:t>
            </a:r>
          </a:p>
          <a:p>
            <a:pPr lvl="1"/>
            <a:r>
              <a:rPr lang="en-US" altLang="en-US" sz="2400" dirty="0" smtClean="0">
                <a:solidFill>
                  <a:schemeClr val="tx2"/>
                </a:solidFill>
                <a:ea typeface="ＭＳ Ｐゴシック" pitchFamily="34" charset="-128"/>
              </a:rPr>
              <a:t>No PDF</a:t>
            </a:r>
          </a:p>
          <a:p>
            <a:pPr lvl="1"/>
            <a:r>
              <a:rPr lang="en-US" altLang="en-US" sz="2400" dirty="0" smtClean="0">
                <a:solidFill>
                  <a:schemeClr val="tx2"/>
                </a:solidFill>
                <a:ea typeface="ＭＳ Ｐゴシック" pitchFamily="34" charset="-128"/>
              </a:rPr>
              <a:t>Within ERP system or software of service provider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7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en-US" sz="4000" dirty="0" smtClean="0">
                <a:solidFill>
                  <a:schemeClr val="tx2"/>
                </a:solidFill>
                <a:ea typeface="ＭＳ Ｐゴシック" pitchFamily="34" charset="-128"/>
              </a:rPr>
              <a:t>From scan/OCR to electronic</a:t>
            </a:r>
            <a:endParaRPr lang="en-US" altLang="en-US" sz="4000" dirty="0" smtClean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391400" cy="4176464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Change approval workflow: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No PDF-images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Screens/dialogues of ERP system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Or of external workflow application/service</a:t>
            </a:r>
          </a:p>
          <a:p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Ask your service provider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8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en-US" sz="3600" dirty="0" smtClean="0">
                <a:solidFill>
                  <a:schemeClr val="tx2"/>
                </a:solidFill>
                <a:ea typeface="ＭＳ Ｐゴシック" pitchFamily="34" charset="-128"/>
              </a:rPr>
              <a:t>From legacy UBL to EN 16931</a:t>
            </a:r>
            <a:endParaRPr lang="en-US" altLang="en-US" sz="3600" dirty="0" smtClean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391400" cy="4176464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EN 16931-1 has 90% the same fields as </a:t>
            </a:r>
            <a:r>
              <a:rPr lang="en-US" altLang="en-US" sz="2800" dirty="0" err="1" smtClean="0">
                <a:solidFill>
                  <a:schemeClr val="tx2"/>
                </a:solidFill>
                <a:ea typeface="ＭＳ Ｐゴシック" pitchFamily="34" charset="-128"/>
              </a:rPr>
              <a:t>Peppol</a:t>
            </a:r>
            <a: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 BIS 2.0 </a:t>
            </a:r>
            <a:b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(version migration)</a:t>
            </a:r>
          </a:p>
          <a:p>
            <a: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Administrative software must support the new version</a:t>
            </a:r>
          </a:p>
          <a:p>
            <a: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Some functional changes </a:t>
            </a:r>
            <a:b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(e.g. one order per invoice)</a:t>
            </a:r>
          </a:p>
          <a:p>
            <a: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Many minor changes</a:t>
            </a:r>
            <a:b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(field </a:t>
            </a:r>
            <a:r>
              <a:rPr lang="en-US" altLang="en-US" sz="2800" dirty="0" err="1" smtClean="0">
                <a:solidFill>
                  <a:schemeClr val="tx2"/>
                </a:solidFill>
                <a:ea typeface="ＭＳ Ｐゴシック" pitchFamily="34" charset="-128"/>
              </a:rPr>
              <a:t>lenghts</a:t>
            </a:r>
            <a: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, codes)</a:t>
            </a:r>
            <a:endParaRPr lang="en-US" altLang="en-US" sz="2400" dirty="0" smtClean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244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altLang="en-US" sz="3600" dirty="0" smtClean="0">
                <a:solidFill>
                  <a:schemeClr val="tx2"/>
                </a:solidFill>
                <a:ea typeface="ＭＳ Ｐゴシック" pitchFamily="34" charset="-128"/>
              </a:rPr>
              <a:t>Translation of legacy to</a:t>
            </a:r>
            <a:br>
              <a:rPr lang="nl-NL" altLang="en-US" sz="36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nl-NL" altLang="en-US" sz="3600" dirty="0" smtClean="0">
                <a:solidFill>
                  <a:schemeClr val="tx2"/>
                </a:solidFill>
                <a:ea typeface="ＭＳ Ｐゴシック" pitchFamily="34" charset="-128"/>
              </a:rPr>
              <a:t>EN 16931-1</a:t>
            </a:r>
            <a:endParaRPr lang="en-US" altLang="en-US" sz="3600" dirty="0" smtClean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916832"/>
            <a:ext cx="7391400" cy="4176464"/>
          </a:xfrm>
        </p:spPr>
        <p:txBody>
          <a:bodyPr>
            <a:noAutofit/>
          </a:bodyPr>
          <a:lstStyle/>
          <a:p>
            <a: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Translation (by BSP) may be straightforward,</a:t>
            </a:r>
            <a:b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en-US" altLang="en-US" sz="2800" dirty="0" smtClean="0">
                <a:solidFill>
                  <a:srgbClr val="FF0000"/>
                </a:solidFill>
                <a:ea typeface="ＭＳ Ｐゴシック" pitchFamily="34" charset="-128"/>
              </a:rPr>
              <a:t>Processing may not</a:t>
            </a:r>
          </a:p>
          <a:p>
            <a: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Perform impact analysis</a:t>
            </a:r>
          </a:p>
          <a:p>
            <a: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Devil is in the details</a:t>
            </a:r>
          </a:p>
          <a:p>
            <a: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EN 16931-1 does not specify field lengths</a:t>
            </a:r>
            <a:b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(number of decimals only for amounts)</a:t>
            </a:r>
          </a:p>
          <a:p>
            <a: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EN 16931-1 uses different code lists</a:t>
            </a:r>
          </a:p>
          <a:p>
            <a:r>
              <a:rPr lang="en-US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Integrity rules change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53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Questions?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8800"/>
            <a:ext cx="9144000" cy="4104456"/>
          </a:xfrm>
          <a:prstGeom prst="rect">
            <a:avLst/>
          </a:prstGeom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488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6718</TotalTime>
  <Words>143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Migration to e-invoicing</vt:lpstr>
      <vt:lpstr>Migration to e-invoicing</vt:lpstr>
      <vt:lpstr>From paper/PDF to electronic</vt:lpstr>
      <vt:lpstr>From scan/OCR to electronic</vt:lpstr>
      <vt:lpstr>From legacy UBL to EN 16931</vt:lpstr>
      <vt:lpstr>Translation of legacy to EN 16931-1</vt:lpstr>
      <vt:lpstr>Questions?</vt:lpstr>
    </vt:vector>
  </TitlesOfParts>
  <Company>NEN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Jaap van der Marel</dc:creator>
  <cp:lastModifiedBy>fred</cp:lastModifiedBy>
  <cp:revision>152</cp:revision>
  <dcterms:created xsi:type="dcterms:W3CDTF">2014-08-18T09:57:55Z</dcterms:created>
  <dcterms:modified xsi:type="dcterms:W3CDTF">2017-10-29T20:05:27Z</dcterms:modified>
</cp:coreProperties>
</file>